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4" r:id="rId2"/>
    <p:sldId id="433" r:id="rId3"/>
    <p:sldId id="535" r:id="rId4"/>
    <p:sldId id="536" r:id="rId5"/>
    <p:sldId id="501" r:id="rId6"/>
    <p:sldId id="257" r:id="rId7"/>
    <p:sldId id="521" r:id="rId8"/>
    <p:sldId id="503" r:id="rId9"/>
    <p:sldId id="502" r:id="rId10"/>
    <p:sldId id="523" r:id="rId11"/>
    <p:sldId id="445" r:id="rId12"/>
    <p:sldId id="450" r:id="rId13"/>
    <p:sldId id="495" r:id="rId14"/>
    <p:sldId id="537" r:id="rId15"/>
    <p:sldId id="452" r:id="rId16"/>
    <p:sldId id="527" r:id="rId17"/>
    <p:sldId id="453" r:id="rId18"/>
    <p:sldId id="508" r:id="rId19"/>
    <p:sldId id="538" r:id="rId20"/>
    <p:sldId id="497" r:id="rId21"/>
    <p:sldId id="462" r:id="rId22"/>
    <p:sldId id="528" r:id="rId23"/>
    <p:sldId id="498" r:id="rId24"/>
    <p:sldId id="539" r:id="rId25"/>
    <p:sldId id="540" r:id="rId26"/>
    <p:sldId id="460" r:id="rId27"/>
    <p:sldId id="467" r:id="rId28"/>
    <p:sldId id="531" r:id="rId29"/>
    <p:sldId id="512" r:id="rId30"/>
    <p:sldId id="529" r:id="rId31"/>
    <p:sldId id="542" r:id="rId32"/>
    <p:sldId id="473" r:id="rId33"/>
    <p:sldId id="532" r:id="rId34"/>
    <p:sldId id="516" r:id="rId35"/>
    <p:sldId id="533" r:id="rId36"/>
    <p:sldId id="478" r:id="rId37"/>
    <p:sldId id="499" r:id="rId38"/>
    <p:sldId id="479" r:id="rId39"/>
    <p:sldId id="543" r:id="rId40"/>
    <p:sldId id="545" r:id="rId41"/>
    <p:sldId id="480"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E60000"/>
    <a:srgbClr val="F7F7F7"/>
    <a:srgbClr val="0000E1"/>
    <a:srgbClr val="0080FF"/>
    <a:srgbClr val="F3F5F7"/>
    <a:srgbClr val="F8F9FA"/>
    <a:srgbClr val="EAB200"/>
    <a:srgbClr val="E2000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7" autoAdjust="0"/>
    <p:restoredTop sz="94660"/>
  </p:normalViewPr>
  <p:slideViewPr>
    <p:cSldViewPr snapToGrid="0">
      <p:cViewPr varScale="1">
        <p:scale>
          <a:sx n="87" d="100"/>
          <a:sy n="87" d="100"/>
        </p:scale>
        <p:origin x="9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64DE79-268F-4C1A-8933-263129D2AF90}" type="datetimeFigureOut">
              <a:rPr lang="en-US" dirty="0"/>
              <a:pPr/>
              <a:t>4/4/2019</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3321270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AF0B390-BCFE-4AB1-88BA-2FA7639816CC}" type="datetimeFigureOut">
              <a:rPr lang="zh-HK" altLang="en-US" smtClean="0"/>
              <a:pPr/>
              <a:t>4/4/2019</a:t>
            </a:fld>
            <a:endParaRPr lang="zh-HK"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HK"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0BCDB85-E556-4224-BAE0-3DE19577F2CC}" type="slidenum">
              <a:rPr lang="zh-HK" altLang="en-US" smtClean="0"/>
              <a:pPr/>
              <a:t>‹#›</a:t>
            </a:fld>
            <a:endParaRPr lang="zh-HK" altLang="en-US"/>
          </a:p>
        </p:txBody>
      </p:sp>
    </p:spTree>
    <p:extLst>
      <p:ext uri="{BB962C8B-B14F-4D97-AF65-F5344CB8AC3E}">
        <p14:creationId xmlns:p14="http://schemas.microsoft.com/office/powerpoint/2010/main" val="776834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AF0B390-BCFE-4AB1-88BA-2FA7639816CC}" type="datetimeFigureOut">
              <a:rPr lang="zh-HK" altLang="en-US" smtClean="0"/>
              <a:pPr/>
              <a:t>4/4/2019</a:t>
            </a:fld>
            <a:endParaRPr lang="zh-HK"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HK"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0BCDB85-E556-4224-BAE0-3DE19577F2CC}" type="slidenum">
              <a:rPr lang="zh-HK" altLang="en-US" smtClean="0"/>
              <a:pPr/>
              <a:t>‹#›</a:t>
            </a:fld>
            <a:endParaRPr lang="zh-HK" altLang="en-US"/>
          </a:p>
        </p:txBody>
      </p:sp>
    </p:spTree>
    <p:extLst>
      <p:ext uri="{BB962C8B-B14F-4D97-AF65-F5344CB8AC3E}">
        <p14:creationId xmlns:p14="http://schemas.microsoft.com/office/powerpoint/2010/main" val="1118958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22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877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章節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736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183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比對">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091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957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AA47E78-9233-4104-9107-C9D08747161F}" type="datetimeFigureOut">
              <a:rPr lang="en-US" altLang="zh-TW"/>
              <a:pPr>
                <a:defRPr/>
              </a:pPr>
              <a:t>4/4/2019</a:t>
            </a:fld>
            <a:endParaRPr lang="en-US" altLang="zh-TW"/>
          </a:p>
        </p:txBody>
      </p:sp>
      <p:sp>
        <p:nvSpPr>
          <p:cNvPr id="5" name="Footer Placeholder 4"/>
          <p:cNvSpPr>
            <a:spLocks noGrp="1"/>
          </p:cNvSpPr>
          <p:nvPr>
            <p:ph type="ftr" sz="quarter" idx="11"/>
          </p:nvPr>
        </p:nvSpPr>
        <p:spPr/>
        <p:txBody>
          <a:bodyPr/>
          <a:lstStyle>
            <a:lvl1pPr>
              <a:defRPr/>
            </a:lvl1pPr>
          </a:lstStyle>
          <a:p>
            <a:pPr>
              <a:defRPr/>
            </a:pPr>
            <a:endParaRPr lang="zh-TW" altLang="zh-TW"/>
          </a:p>
        </p:txBody>
      </p:sp>
      <p:sp>
        <p:nvSpPr>
          <p:cNvPr id="6" name="Slide Number Placeholder 5"/>
          <p:cNvSpPr>
            <a:spLocks noGrp="1"/>
          </p:cNvSpPr>
          <p:nvPr>
            <p:ph type="sldNum" sz="quarter" idx="12"/>
          </p:nvPr>
        </p:nvSpPr>
        <p:spPr/>
        <p:txBody>
          <a:bodyPr/>
          <a:lstStyle>
            <a:lvl1pPr>
              <a:defRPr/>
            </a:lvl1pPr>
          </a:lstStyle>
          <a:p>
            <a:pPr>
              <a:defRPr/>
            </a:pPr>
            <a:fld id="{8D4BAED8-A59E-4B66-AEF2-1DAFFF17B5D5}" type="slidenum">
              <a:rPr lang="en-US" altLang="zh-TW"/>
              <a:pPr>
                <a:defRPr/>
              </a:pPr>
              <a:t>‹#›</a:t>
            </a:fld>
            <a:endParaRPr lang="en-US" altLang="zh-TW"/>
          </a:p>
        </p:txBody>
      </p:sp>
    </p:spTree>
    <p:extLst>
      <p:ext uri="{BB962C8B-B14F-4D97-AF65-F5344CB8AC3E}">
        <p14:creationId xmlns:p14="http://schemas.microsoft.com/office/powerpoint/2010/main" val="3435182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64DE79-268F-4C1A-8933-263129D2AF90}" type="datetimeFigureOut">
              <a:rPr lang="en-US" dirty="0"/>
              <a:pPr/>
              <a:t>4/4/2019</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4076568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764DE79-268F-4C1A-8933-263129D2AF90}" type="datetimeFigureOut">
              <a:rPr lang="en-US" dirty="0"/>
              <a:pPr/>
              <a:t>4/4/2019</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1063348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64DE79-268F-4C1A-8933-263129D2AF90}" type="datetimeFigureOut">
              <a:rPr lang="en-US" dirty="0"/>
              <a:pPr/>
              <a:t>4/4/2019</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1793220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C764DE79-268F-4C1A-8933-263129D2AF90}" type="datetimeFigureOut">
              <a:rPr lang="en-US" dirty="0"/>
              <a:pPr/>
              <a:t>4/4/2019</a:t>
            </a:fld>
            <a:endParaRPr lang="en-US"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1844035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C764DE79-268F-4C1A-8933-263129D2AF90}" type="datetimeFigureOut">
              <a:rPr lang="en-US" dirty="0"/>
              <a:pPr/>
              <a:t>4/4/2019</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2480457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FAF0B390-BCFE-4AB1-88BA-2FA7639816CC}" type="datetimeFigureOut">
              <a:rPr lang="zh-HK" altLang="en-US" smtClean="0"/>
              <a:pPr/>
              <a:t>4/4/2019</a:t>
            </a:fld>
            <a:endParaRPr lang="zh-HK"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HK"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00BCDB85-E556-4224-BAE0-3DE19577F2CC}" type="slidenum">
              <a:rPr lang="zh-HK" altLang="en-US" smtClean="0"/>
              <a:pPr/>
              <a:t>‹#›</a:t>
            </a:fld>
            <a:endParaRPr lang="zh-HK" altLang="en-US"/>
          </a:p>
        </p:txBody>
      </p:sp>
    </p:spTree>
    <p:extLst>
      <p:ext uri="{BB962C8B-B14F-4D97-AF65-F5344CB8AC3E}">
        <p14:creationId xmlns:p14="http://schemas.microsoft.com/office/powerpoint/2010/main" val="1149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FAF0B390-BCFE-4AB1-88BA-2FA7639816CC}" type="datetimeFigureOut">
              <a:rPr lang="zh-HK" altLang="en-US" smtClean="0"/>
              <a:pPr/>
              <a:t>4/4/2019</a:t>
            </a:fld>
            <a:endParaRPr lang="zh-HK"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HK"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0BCDB85-E556-4224-BAE0-3DE19577F2CC}" type="slidenum">
              <a:rPr lang="zh-HK" altLang="en-US" smtClean="0"/>
              <a:pPr/>
              <a:t>‹#›</a:t>
            </a:fld>
            <a:endParaRPr lang="zh-HK" altLang="en-US"/>
          </a:p>
        </p:txBody>
      </p:sp>
    </p:spTree>
    <p:extLst>
      <p:ext uri="{BB962C8B-B14F-4D97-AF65-F5344CB8AC3E}">
        <p14:creationId xmlns:p14="http://schemas.microsoft.com/office/powerpoint/2010/main" val="1223853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FAF0B390-BCFE-4AB1-88BA-2FA7639816CC}" type="datetimeFigureOut">
              <a:rPr lang="zh-HK" altLang="en-US" smtClean="0"/>
              <a:pPr/>
              <a:t>4/4/2019</a:t>
            </a:fld>
            <a:endParaRPr lang="zh-HK"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HK"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0BCDB85-E556-4224-BAE0-3DE19577F2CC}" type="slidenum">
              <a:rPr lang="zh-HK" altLang="en-US" smtClean="0"/>
              <a:pPr/>
              <a:t>‹#›</a:t>
            </a:fld>
            <a:endParaRPr lang="zh-HK" altLang="en-US"/>
          </a:p>
        </p:txBody>
      </p:sp>
    </p:spTree>
    <p:extLst>
      <p:ext uri="{BB962C8B-B14F-4D97-AF65-F5344CB8AC3E}">
        <p14:creationId xmlns:p14="http://schemas.microsoft.com/office/powerpoint/2010/main" val="34490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57E839F-9B49-4D93-8502-932A5A2C2975}"/>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05178" y="6280005"/>
            <a:ext cx="957373" cy="395437"/>
          </a:xfrm>
          <a:prstGeom prst="rect">
            <a:avLst/>
          </a:prstGeom>
        </p:spPr>
      </p:pic>
      <p:sp>
        <p:nvSpPr>
          <p:cNvPr id="3" name="矩形 2">
            <a:extLst>
              <a:ext uri="{FF2B5EF4-FFF2-40B4-BE49-F238E27FC236}">
                <a16:creationId xmlns:a16="http://schemas.microsoft.com/office/drawing/2014/main" id="{CB77DB11-3D39-4829-8663-2A0773D81FF2}"/>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91732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50" r:id="rId13"/>
    <p:sldLayoutId id="2147483651" r:id="rId14"/>
    <p:sldLayoutId id="2147483652" r:id="rId15"/>
    <p:sldLayoutId id="2147483653" r:id="rId16"/>
    <p:sldLayoutId id="2147483654" r:id="rId17"/>
    <p:sldLayoutId id="214748367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3"/><Relationship Id="rId1" Type="http://schemas.openxmlformats.org/officeDocument/2006/relationships/audio" Target="NULL" TargetMode="Externa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3"/><Relationship Id="rId1" Type="http://schemas.openxmlformats.org/officeDocument/2006/relationships/audio" Target="NULL" TargetMode="Externa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3.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953FEAD3-0B71-4867-8DC6-24B7E47E9DCD}"/>
              </a:ext>
            </a:extLst>
          </p:cNvPr>
          <p:cNvPicPr>
            <a:picLocks noChangeAspect="1"/>
          </p:cNvPicPr>
          <p:nvPr/>
        </p:nvPicPr>
        <p:blipFill>
          <a:blip r:embed="rId2"/>
          <a:stretch>
            <a:fillRect/>
          </a:stretch>
        </p:blipFill>
        <p:spPr>
          <a:xfrm>
            <a:off x="0" y="0"/>
            <a:ext cx="9144000" cy="5858830"/>
          </a:xfrm>
          <a:prstGeom prst="rect">
            <a:avLst/>
          </a:prstGeom>
        </p:spPr>
      </p:pic>
      <p:sp>
        <p:nvSpPr>
          <p:cNvPr id="7" name="Date Placeholder 1">
            <a:extLst>
              <a:ext uri="{FF2B5EF4-FFF2-40B4-BE49-F238E27FC236}">
                <a16:creationId xmlns:a16="http://schemas.microsoft.com/office/drawing/2014/main" id="{9F354533-02F3-4228-B8B9-A8929DFA956B}"/>
              </a:ext>
            </a:extLst>
          </p:cNvPr>
          <p:cNvSpPr>
            <a:spLocks noGrp="1"/>
          </p:cNvSpPr>
          <p:nvPr>
            <p:ph type="dt" sz="half" idx="10"/>
          </p:nvPr>
        </p:nvSpPr>
        <p:spPr>
          <a:xfrm>
            <a:off x="628650" y="6356351"/>
            <a:ext cx="2057400" cy="365125"/>
          </a:xfrm>
        </p:spPr>
        <p:txBody>
          <a:bodyPr/>
          <a:lstStyle/>
          <a:p>
            <a:fld id="{C764DE79-268F-4C1A-8933-263129D2AF90}" type="datetimeFigureOut">
              <a:rPr lang="en-US" dirty="0"/>
              <a:pPr/>
              <a:t>4/4/2019</a:t>
            </a:fld>
            <a:endParaRPr lang="en-US"/>
          </a:p>
        </p:txBody>
      </p:sp>
      <p:sp>
        <p:nvSpPr>
          <p:cNvPr id="8" name="Footer Placeholder 2">
            <a:extLst>
              <a:ext uri="{FF2B5EF4-FFF2-40B4-BE49-F238E27FC236}">
                <a16:creationId xmlns:a16="http://schemas.microsoft.com/office/drawing/2014/main" id="{0310A368-E472-4ACF-811C-5A8F0104C65E}"/>
              </a:ext>
            </a:extLst>
          </p:cNvPr>
          <p:cNvSpPr>
            <a:spLocks noGrp="1"/>
          </p:cNvSpPr>
          <p:nvPr>
            <p:ph type="ftr" sz="quarter" idx="11"/>
          </p:nvPr>
        </p:nvSpPr>
        <p:spPr>
          <a:xfrm>
            <a:off x="3028950" y="6356351"/>
            <a:ext cx="3086100" cy="365125"/>
          </a:xfrm>
        </p:spPr>
        <p:txBody>
          <a:bodyPr/>
          <a:lstStyle/>
          <a:p>
            <a:endParaRPr lang="en-US"/>
          </a:p>
        </p:txBody>
      </p:sp>
      <p:sp>
        <p:nvSpPr>
          <p:cNvPr id="10" name="Slide Number Placeholder 3">
            <a:extLst>
              <a:ext uri="{FF2B5EF4-FFF2-40B4-BE49-F238E27FC236}">
                <a16:creationId xmlns:a16="http://schemas.microsoft.com/office/drawing/2014/main" id="{62F69512-952C-482E-898E-CE860563FDE4}"/>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pPr/>
              <a:t>1</a:t>
            </a:fld>
            <a:endParaRPr lang="en-US"/>
          </a:p>
        </p:txBody>
      </p:sp>
      <p:sp>
        <p:nvSpPr>
          <p:cNvPr id="11" name="Rectangle 4">
            <a:extLst>
              <a:ext uri="{FF2B5EF4-FFF2-40B4-BE49-F238E27FC236}">
                <a16:creationId xmlns:a16="http://schemas.microsoft.com/office/drawing/2014/main" id="{EB9D53EE-33F5-4DFD-BCA2-77FD792FBCA2}"/>
              </a:ext>
            </a:extLst>
          </p:cNvPr>
          <p:cNvSpPr/>
          <p:nvPr/>
        </p:nvSpPr>
        <p:spPr>
          <a:xfrm>
            <a:off x="0" y="5779787"/>
            <a:ext cx="9144000" cy="1082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TextBox 5">
            <a:extLst>
              <a:ext uri="{FF2B5EF4-FFF2-40B4-BE49-F238E27FC236}">
                <a16:creationId xmlns:a16="http://schemas.microsoft.com/office/drawing/2014/main" id="{063206A9-FD6C-4BCB-8958-BD6FE460E36C}"/>
              </a:ext>
            </a:extLst>
          </p:cNvPr>
          <p:cNvSpPr txBox="1"/>
          <p:nvPr/>
        </p:nvSpPr>
        <p:spPr>
          <a:xfrm>
            <a:off x="0" y="6564388"/>
            <a:ext cx="9144000" cy="215444"/>
          </a:xfrm>
          <a:prstGeom prst="rect">
            <a:avLst/>
          </a:prstGeom>
          <a:noFill/>
        </p:spPr>
        <p:txBody>
          <a:bodyPr wrap="square" rtlCol="0">
            <a:spAutoFit/>
          </a:bodyPr>
          <a:lstStyle/>
          <a:p>
            <a:pPr algn="ctr"/>
            <a:r>
              <a:rPr lang="en-US" sz="800" b="0" i="0" spc="300" baseline="0" dirty="0">
                <a:solidFill>
                  <a:schemeClr val="bg1">
                    <a:lumMod val="50000"/>
                  </a:schemeClr>
                </a:solidFill>
                <a:latin typeface="Arial" charset="0"/>
                <a:ea typeface="Arial" charset="0"/>
                <a:cs typeface="Arial" charset="0"/>
              </a:rPr>
              <a:t>A PART OF CENGAGE</a:t>
            </a:r>
          </a:p>
        </p:txBody>
      </p:sp>
      <p:sp>
        <p:nvSpPr>
          <p:cNvPr id="13" name="TextBox 9">
            <a:extLst>
              <a:ext uri="{FF2B5EF4-FFF2-40B4-BE49-F238E27FC236}">
                <a16:creationId xmlns:a16="http://schemas.microsoft.com/office/drawing/2014/main" id="{0AE35AFB-EF19-4019-83E8-2B29521A9A5C}"/>
              </a:ext>
            </a:extLst>
          </p:cNvPr>
          <p:cNvSpPr txBox="1"/>
          <p:nvPr/>
        </p:nvSpPr>
        <p:spPr>
          <a:xfrm>
            <a:off x="0" y="5864772"/>
            <a:ext cx="9144000" cy="400110"/>
          </a:xfrm>
          <a:prstGeom prst="rect">
            <a:avLst/>
          </a:prstGeom>
          <a:noFill/>
        </p:spPr>
        <p:txBody>
          <a:bodyPr wrap="square" rtlCol="0">
            <a:spAutoFit/>
          </a:bodyPr>
          <a:lstStyle/>
          <a:p>
            <a:pPr algn="ctr"/>
            <a:r>
              <a:rPr lang="en-US" sz="2000" b="0" i="0" baseline="0" dirty="0">
                <a:solidFill>
                  <a:srgbClr val="FFE100"/>
                </a:solidFill>
                <a:latin typeface="Arial" charset="0"/>
                <a:ea typeface="Arial" charset="0"/>
                <a:cs typeface="Arial" charset="0"/>
              </a:rPr>
              <a:t>Bringing the world to the classroom and the classroom to life</a:t>
            </a:r>
          </a:p>
        </p:txBody>
      </p:sp>
      <p:sp>
        <p:nvSpPr>
          <p:cNvPr id="14" name="TextBox 10">
            <a:extLst>
              <a:ext uri="{FF2B5EF4-FFF2-40B4-BE49-F238E27FC236}">
                <a16:creationId xmlns:a16="http://schemas.microsoft.com/office/drawing/2014/main" id="{21216ABD-7520-43F2-94A3-FAC6F5575F3D}"/>
              </a:ext>
            </a:extLst>
          </p:cNvPr>
          <p:cNvSpPr txBox="1"/>
          <p:nvPr/>
        </p:nvSpPr>
        <p:spPr>
          <a:xfrm>
            <a:off x="0" y="6281447"/>
            <a:ext cx="9144000" cy="276999"/>
          </a:xfrm>
          <a:prstGeom prst="rect">
            <a:avLst/>
          </a:prstGeom>
          <a:noFill/>
        </p:spPr>
        <p:txBody>
          <a:bodyPr wrap="square" rtlCol="0">
            <a:spAutoFit/>
          </a:bodyPr>
          <a:lstStyle/>
          <a:p>
            <a:pPr algn="ctr"/>
            <a:r>
              <a:rPr lang="en-US" sz="1200" b="0" i="0" spc="150" baseline="0" dirty="0">
                <a:solidFill>
                  <a:schemeClr val="bg1"/>
                </a:solidFill>
                <a:latin typeface="Arial" charset="0"/>
                <a:ea typeface="Arial" charset="0"/>
                <a:cs typeface="Arial" charset="0"/>
              </a:rPr>
              <a:t>NGL.CENGAGE.COM/ELT</a:t>
            </a:r>
          </a:p>
        </p:txBody>
      </p:sp>
      <p:pic>
        <p:nvPicPr>
          <p:cNvPr id="17" name="Picture 4">
            <a:extLst>
              <a:ext uri="{FF2B5EF4-FFF2-40B4-BE49-F238E27FC236}">
                <a16:creationId xmlns:a16="http://schemas.microsoft.com/office/drawing/2014/main" id="{ADD0859B-3DC8-492F-A1F3-BAAD765893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800" y="262339"/>
            <a:ext cx="2181486" cy="901049"/>
          </a:xfrm>
          <a:prstGeom prst="rect">
            <a:avLst/>
          </a:prstGeom>
        </p:spPr>
      </p:pic>
    </p:spTree>
    <p:extLst>
      <p:ext uri="{BB962C8B-B14F-4D97-AF65-F5344CB8AC3E}">
        <p14:creationId xmlns:p14="http://schemas.microsoft.com/office/powerpoint/2010/main" val="88518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4EA454C-8C5F-4BDE-AB5C-7FBA9EC83FBE}"/>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21</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9863760B-4921-40B0-B1CF-C39DE2A1C66C}"/>
              </a:ext>
            </a:extLst>
          </p:cNvPr>
          <p:cNvSpPr/>
          <p:nvPr/>
        </p:nvSpPr>
        <p:spPr>
          <a:xfrm>
            <a:off x="324574" y="867409"/>
            <a:ext cx="4247426"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these adverbs. Sometimes you can use more than one adverb.</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2CA14976-4EF4-47D4-B48D-B588CD31F2E2}"/>
              </a:ext>
            </a:extLst>
          </p:cNvPr>
          <p:cNvSpPr/>
          <p:nvPr/>
        </p:nvSpPr>
        <p:spPr>
          <a:xfrm>
            <a:off x="327485" y="250719"/>
            <a:ext cx="85320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en-US" altLang="zh-TW" sz="3200" b="1" dirty="0">
                <a:solidFill>
                  <a:schemeClr val="tx1">
                    <a:lumMod val="65000"/>
                    <a:lumOff val="35000"/>
                  </a:schemeClr>
                </a:solidFill>
                <a:latin typeface="Calibri" panose="020F0502020204030204" pitchFamily="34" charset="0"/>
              </a:rPr>
              <a:t>describing experiences</a:t>
            </a:r>
            <a:endParaRPr lang="zh-TW" altLang="en-US" sz="3200" b="1" dirty="0">
              <a:solidFill>
                <a:schemeClr val="tx1">
                  <a:lumMod val="65000"/>
                  <a:lumOff val="35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EBE424B9-562D-4564-AFC4-554F827C4224}"/>
              </a:ext>
            </a:extLst>
          </p:cNvPr>
          <p:cNvSpPr/>
          <p:nvPr/>
        </p:nvSpPr>
        <p:spPr>
          <a:xfrm>
            <a:off x="669792" y="1924012"/>
            <a:ext cx="8133281" cy="4362733"/>
          </a:xfrm>
          <a:prstGeom prst="rect">
            <a:avLst/>
          </a:prstGeom>
        </p:spPr>
        <p:txBody>
          <a:bodyPr wrap="square">
            <a:spAutoFit/>
          </a:bodyPr>
          <a:lstStyle/>
          <a:p>
            <a:pPr marL="354013" indent="-354013">
              <a:spcBef>
                <a:spcPts val="300"/>
              </a:spcBef>
            </a:pPr>
            <a:r>
              <a:rPr lang="en-US" altLang="zh-TW" sz="2000" dirty="0">
                <a:latin typeface="Calibri" panose="020F0502020204030204" pitchFamily="34" charset="0"/>
                <a:cs typeface="Calibri" panose="020F0502020204030204" pitchFamily="34" charset="0"/>
              </a:rPr>
              <a:t>1 	The shark ______________________ turned and swam towards me.</a:t>
            </a:r>
          </a:p>
          <a:p>
            <a:pPr marL="354013" indent="-354013">
              <a:spcBef>
                <a:spcPts val="300"/>
              </a:spcBef>
            </a:pPr>
            <a:r>
              <a:rPr lang="en-US" altLang="zh-TW" sz="2000" dirty="0">
                <a:latin typeface="Calibri" panose="020F0502020204030204" pitchFamily="34" charset="0"/>
                <a:cs typeface="Calibri" panose="020F0502020204030204" pitchFamily="34" charset="0"/>
              </a:rPr>
              <a:t>2 	The lake wasn’t very big and we swam across it __________________.</a:t>
            </a:r>
          </a:p>
          <a:p>
            <a:pPr marL="354013" indent="-354013">
              <a:spcBef>
                <a:spcPts val="300"/>
              </a:spcBef>
            </a:pPr>
            <a:r>
              <a:rPr lang="en-US" altLang="zh-TW" sz="2000" dirty="0">
                <a:latin typeface="Calibri" panose="020F0502020204030204" pitchFamily="34" charset="0"/>
                <a:cs typeface="Calibri" panose="020F0502020204030204" pitchFamily="34" charset="0"/>
              </a:rPr>
              <a:t>3 	I got out of the kayak very __________________ so that I didn’t fall in the river.</a:t>
            </a:r>
          </a:p>
          <a:p>
            <a:pPr marL="354013" indent="-354013">
              <a:spcBef>
                <a:spcPts val="300"/>
              </a:spcBef>
            </a:pPr>
            <a:r>
              <a:rPr lang="en-US" altLang="zh-TW" sz="2000" dirty="0">
                <a:latin typeface="Calibri" panose="020F0502020204030204" pitchFamily="34" charset="0"/>
                <a:cs typeface="Calibri" panose="020F0502020204030204" pitchFamily="34" charset="0"/>
              </a:rPr>
              <a:t>4 	The children ran __________________ down the beach to the sea.</a:t>
            </a:r>
          </a:p>
          <a:p>
            <a:pPr marL="354013" indent="-354013">
              <a:spcBef>
                <a:spcPts val="300"/>
              </a:spcBef>
            </a:pPr>
            <a:r>
              <a:rPr lang="en-US" altLang="zh-TW" sz="2000" dirty="0">
                <a:latin typeface="Calibri" panose="020F0502020204030204" pitchFamily="34" charset="0"/>
                <a:cs typeface="Calibri" panose="020F0502020204030204" pitchFamily="34" charset="0"/>
              </a:rPr>
              <a:t>5 	We dived into the water and __________________ saw some beautiful fish.</a:t>
            </a:r>
          </a:p>
          <a:p>
            <a:pPr marL="354013" indent="-354013">
              <a:spcBef>
                <a:spcPts val="300"/>
              </a:spcBef>
            </a:pPr>
            <a:r>
              <a:rPr lang="en-US" altLang="zh-TW" sz="2000" dirty="0">
                <a:latin typeface="Calibri" panose="020F0502020204030204" pitchFamily="34" charset="0"/>
                <a:cs typeface="Calibri" panose="020F0502020204030204" pitchFamily="34" charset="0"/>
              </a:rPr>
              <a:t>6 	I tried windsurfing, but I did it so __________________ that I gave up after ten minutes.</a:t>
            </a:r>
          </a:p>
          <a:p>
            <a:pPr marL="354013" indent="-354013">
              <a:spcBef>
                <a:spcPts val="300"/>
              </a:spcBef>
            </a:pPr>
            <a:r>
              <a:rPr lang="en-US" altLang="zh-TW" sz="2000" dirty="0">
                <a:latin typeface="Calibri" panose="020F0502020204030204" pitchFamily="34" charset="0"/>
                <a:cs typeface="Calibri" panose="020F0502020204030204" pitchFamily="34" charset="0"/>
              </a:rPr>
              <a:t>7 	I had an accident when I was jet-skiing, but __________________ it wasn’t serious.</a:t>
            </a:r>
          </a:p>
          <a:p>
            <a:pPr marL="354013" indent="-354013">
              <a:spcBef>
                <a:spcPts val="300"/>
              </a:spcBef>
            </a:pPr>
            <a:r>
              <a:rPr lang="en-US" altLang="zh-TW" sz="2000" dirty="0">
                <a:latin typeface="Calibri" panose="020F0502020204030204" pitchFamily="34" charset="0"/>
                <a:cs typeface="Calibri" panose="020F0502020204030204" pitchFamily="34" charset="0"/>
              </a:rPr>
              <a:t>8 	When you’re diving, you need to make sure you come up to the surface __________________.</a:t>
            </a:r>
          </a:p>
        </p:txBody>
      </p:sp>
      <p:sp>
        <p:nvSpPr>
          <p:cNvPr id="8" name="矩形 7">
            <a:extLst>
              <a:ext uri="{FF2B5EF4-FFF2-40B4-BE49-F238E27FC236}">
                <a16:creationId xmlns:a16="http://schemas.microsoft.com/office/drawing/2014/main" id="{35D16379-AB38-4E8F-826E-EA334319635D}"/>
              </a:ext>
            </a:extLst>
          </p:cNvPr>
          <p:cNvSpPr/>
          <p:nvPr/>
        </p:nvSpPr>
        <p:spPr>
          <a:xfrm>
            <a:off x="2184551" y="1981555"/>
            <a:ext cx="2792752"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immediately / suddenly</a:t>
            </a:r>
            <a:endParaRPr lang="zh-TW" altLang="en-US" sz="1700"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B28D5545-5033-4267-A2A0-9C3F9E694DED}"/>
              </a:ext>
            </a:extLst>
          </p:cNvPr>
          <p:cNvSpPr/>
          <p:nvPr/>
        </p:nvSpPr>
        <p:spPr>
          <a:xfrm>
            <a:off x="6332124" y="2330611"/>
            <a:ext cx="1670650"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easily / safely</a:t>
            </a:r>
            <a:endParaRPr lang="zh-TW" altLang="en-US" sz="1700"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3CC6DA50-0CF7-4B5C-AA1E-FE180C79E1FD}"/>
              </a:ext>
            </a:extLst>
          </p:cNvPr>
          <p:cNvSpPr/>
          <p:nvPr/>
        </p:nvSpPr>
        <p:spPr>
          <a:xfrm>
            <a:off x="4490968" y="2676086"/>
            <a:ext cx="1112805"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carefully</a:t>
            </a:r>
            <a:endParaRPr lang="zh-TW" altLang="en-US" sz="1700"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ED8A106C-7165-485C-A651-B40E162381C4}"/>
              </a:ext>
            </a:extLst>
          </p:cNvPr>
          <p:cNvSpPr/>
          <p:nvPr/>
        </p:nvSpPr>
        <p:spPr>
          <a:xfrm>
            <a:off x="2749336" y="3318387"/>
            <a:ext cx="2507418"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immediately / noisily</a:t>
            </a:r>
            <a:endParaRPr lang="zh-TW" altLang="en-US" sz="1700"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D00BD909-F263-4557-B3C2-ABFBF0F26AED}"/>
              </a:ext>
            </a:extLst>
          </p:cNvPr>
          <p:cNvSpPr/>
          <p:nvPr/>
        </p:nvSpPr>
        <p:spPr>
          <a:xfrm>
            <a:off x="4394115" y="3662801"/>
            <a:ext cx="1534394"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immediately</a:t>
            </a:r>
            <a:endParaRPr lang="zh-TW" altLang="en-US" sz="1700"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97BA5FFE-32FE-47E4-B0A2-9F2F34E7BE5E}"/>
              </a:ext>
            </a:extLst>
          </p:cNvPr>
          <p:cNvSpPr/>
          <p:nvPr/>
        </p:nvSpPr>
        <p:spPr>
          <a:xfrm>
            <a:off x="5363722" y="4305482"/>
            <a:ext cx="774571"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badly</a:t>
            </a:r>
            <a:endParaRPr lang="zh-TW" altLang="en-US" sz="1700"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66F4C2E3-2DA2-43E6-889C-6FDFE1587A25}"/>
              </a:ext>
            </a:extLst>
          </p:cNvPr>
          <p:cNvSpPr/>
          <p:nvPr/>
        </p:nvSpPr>
        <p:spPr>
          <a:xfrm>
            <a:off x="6016672" y="4957905"/>
            <a:ext cx="1409360"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fortunately</a:t>
            </a:r>
            <a:endParaRPr lang="zh-TW" altLang="en-US" sz="1700"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66F4C2E3-2DA2-43E6-889C-6FDFE1587A25}"/>
              </a:ext>
            </a:extLst>
          </p:cNvPr>
          <p:cNvSpPr/>
          <p:nvPr/>
        </p:nvSpPr>
        <p:spPr>
          <a:xfrm>
            <a:off x="1199739" y="5903818"/>
            <a:ext cx="2013693"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carefully / safely</a:t>
            </a:r>
            <a:endParaRPr lang="zh-TW" altLang="en-US" sz="1700" b="1" dirty="0">
              <a:solidFill>
                <a:srgbClr val="FF0066"/>
              </a:solidFill>
              <a:latin typeface="Segoe Print" panose="02000600000000000000" pitchFamily="2" charset="0"/>
            </a:endParaRPr>
          </a:p>
        </p:txBody>
      </p:sp>
      <p:pic>
        <p:nvPicPr>
          <p:cNvPr id="3" name="圖片 2">
            <a:extLst>
              <a:ext uri="{FF2B5EF4-FFF2-40B4-BE49-F238E27FC236}">
                <a16:creationId xmlns:a16="http://schemas.microsoft.com/office/drawing/2014/main" id="{CA71EDFA-7C13-4C0D-9EF6-2E4E6AF831FF}"/>
              </a:ext>
            </a:extLst>
          </p:cNvPr>
          <p:cNvPicPr>
            <a:picLocks noChangeAspect="1"/>
          </p:cNvPicPr>
          <p:nvPr/>
        </p:nvPicPr>
        <p:blipFill>
          <a:blip r:embed="rId2"/>
          <a:stretch>
            <a:fillRect/>
          </a:stretch>
        </p:blipFill>
        <p:spPr>
          <a:xfrm>
            <a:off x="4490968" y="1035754"/>
            <a:ext cx="4352982" cy="736961"/>
          </a:xfrm>
          <a:prstGeom prst="rect">
            <a:avLst/>
          </a:prstGeom>
        </p:spPr>
      </p:pic>
    </p:spTree>
    <p:extLst>
      <p:ext uri="{BB962C8B-B14F-4D97-AF65-F5344CB8AC3E}">
        <p14:creationId xmlns:p14="http://schemas.microsoft.com/office/powerpoint/2010/main" val="217854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7" grpId="0"/>
      <p:bldP spid="19" grpId="0"/>
      <p:bldP spid="20" grpId="0"/>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98753" y="2302142"/>
            <a:ext cx="5429170" cy="3793818"/>
          </a:xfrm>
          <a:prstGeom prst="rect">
            <a:avLst/>
          </a:prstGeom>
          <a:noFill/>
          <a:ln w="9525">
            <a:noFill/>
            <a:miter lim="800000"/>
            <a:headEnd/>
            <a:tailEnd/>
          </a:ln>
        </p:spPr>
      </p:pic>
      <p:pic>
        <p:nvPicPr>
          <p:cNvPr id="4100" name="Picture 4"/>
          <p:cNvPicPr>
            <a:picLocks noChangeAspect="1" noChangeArrowheads="1"/>
          </p:cNvPicPr>
          <p:nvPr/>
        </p:nvPicPr>
        <p:blipFill>
          <a:blip r:embed="rId3"/>
          <a:srcRect/>
          <a:stretch>
            <a:fillRect/>
          </a:stretch>
        </p:blipFill>
        <p:spPr bwMode="auto">
          <a:xfrm>
            <a:off x="6012361" y="2410668"/>
            <a:ext cx="1528847" cy="2431518"/>
          </a:xfrm>
          <a:prstGeom prst="rect">
            <a:avLst/>
          </a:prstGeom>
          <a:noFill/>
          <a:ln w="9525">
            <a:noFill/>
            <a:miter lim="800000"/>
            <a:headEnd/>
            <a:tailEnd/>
          </a:ln>
        </p:spPr>
      </p:pic>
      <p:pic>
        <p:nvPicPr>
          <p:cNvPr id="4101" name="Picture 5"/>
          <p:cNvPicPr>
            <a:picLocks noChangeAspect="1" noChangeArrowheads="1"/>
          </p:cNvPicPr>
          <p:nvPr/>
        </p:nvPicPr>
        <p:blipFill>
          <a:blip r:embed="rId4"/>
          <a:srcRect/>
          <a:stretch>
            <a:fillRect/>
          </a:stretch>
        </p:blipFill>
        <p:spPr bwMode="auto">
          <a:xfrm>
            <a:off x="7221030" y="4099591"/>
            <a:ext cx="1800458" cy="2226021"/>
          </a:xfrm>
          <a:prstGeom prst="rect">
            <a:avLst/>
          </a:prstGeom>
          <a:noFill/>
          <a:ln w="9525">
            <a:noFill/>
            <a:miter lim="800000"/>
            <a:headEnd/>
            <a:tailEnd/>
          </a:ln>
        </p:spPr>
      </p:pic>
      <p:sp>
        <p:nvSpPr>
          <p:cNvPr id="2" name="矩形 1">
            <a:extLst>
              <a:ext uri="{FF2B5EF4-FFF2-40B4-BE49-F238E27FC236}">
                <a16:creationId xmlns:a16="http://schemas.microsoft.com/office/drawing/2014/main" id="{2EE4814D-5E79-484F-962A-76A03E7C7122}"/>
              </a:ext>
            </a:extLst>
          </p:cNvPr>
          <p:cNvSpPr/>
          <p:nvPr/>
        </p:nvSpPr>
        <p:spPr>
          <a:xfrm>
            <a:off x="879725" y="139665"/>
            <a:ext cx="7938000" cy="830997"/>
          </a:xfrm>
          <a:prstGeom prst="rect">
            <a:avLst/>
          </a:prstGeom>
        </p:spPr>
        <p:txBody>
          <a:bodyPr wrap="square">
            <a:spAutoFit/>
          </a:bodyPr>
          <a:lstStyle/>
          <a:p>
            <a:pPr marL="756000" indent="-756000"/>
            <a:r>
              <a:rPr lang="en-US" altLang="zh-TW" sz="4800" b="1" dirty="0">
                <a:solidFill>
                  <a:srgbClr val="E60000"/>
                </a:solidFill>
                <a:latin typeface="Calibri" panose="020F0502020204030204" pitchFamily="34" charset="0"/>
                <a:cs typeface="Calibri" panose="020F0502020204030204" pitchFamily="34" charset="0"/>
              </a:rPr>
              <a:t>3b</a:t>
            </a:r>
            <a:r>
              <a:rPr lang="en-US" altLang="zh-TW" sz="4800" b="1" dirty="0">
                <a:solidFill>
                  <a:srgbClr val="FF0000"/>
                </a:solidFill>
                <a:latin typeface="Calibri" panose="020F0502020204030204" pitchFamily="34" charset="0"/>
                <a:cs typeface="Calibri" panose="020F0502020204030204" pitchFamily="34" charset="0"/>
              </a:rPr>
              <a:t> </a:t>
            </a:r>
            <a:r>
              <a:rPr lang="en-US" altLang="zh-TW" sz="4800" dirty="0">
                <a:latin typeface="Calibri" panose="020F0502020204030204" pitchFamily="34" charset="0"/>
                <a:cs typeface="Calibri" panose="020F0502020204030204" pitchFamily="34" charset="0"/>
              </a:rPr>
              <a:t>Problems and rescues</a:t>
            </a:r>
            <a:endParaRPr lang="zh-TW" altLang="en-US" sz="48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1" y="1777796"/>
            <a:ext cx="8532000"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 the names of these things. They are all on Student’s Book pages 36–37.</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22</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DE1F8715-5851-4BBC-A0C2-A42C8BAC8C8D}"/>
              </a:ext>
            </a:extLst>
          </p:cNvPr>
          <p:cNvSpPr/>
          <p:nvPr/>
        </p:nvSpPr>
        <p:spPr>
          <a:xfrm>
            <a:off x="327486" y="1119967"/>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en-US" altLang="zh-TW" sz="3200" b="1" dirty="0">
                <a:solidFill>
                  <a:schemeClr val="tx1">
                    <a:lumMod val="65000"/>
                    <a:lumOff val="35000"/>
                  </a:schemeClr>
                </a:solidFill>
                <a:latin typeface="Calibri" panose="020F0502020204030204" pitchFamily="34" charset="0"/>
              </a:rPr>
              <a:t>at sea</a:t>
            </a:r>
            <a:endParaRPr lang="zh-TW" altLang="en-US" sz="3200" b="1" dirty="0">
              <a:solidFill>
                <a:schemeClr val="tx1">
                  <a:lumMod val="65000"/>
                  <a:lumOff val="35000"/>
                </a:schemeClr>
              </a:solidFill>
              <a:latin typeface="Calibri" panose="020F0502020204030204" pitchFamily="34" charset="0"/>
            </a:endParaRPr>
          </a:p>
        </p:txBody>
      </p:sp>
      <p:pic>
        <p:nvPicPr>
          <p:cNvPr id="8" name="圖片 7">
            <a:extLst>
              <a:ext uri="{FF2B5EF4-FFF2-40B4-BE49-F238E27FC236}">
                <a16:creationId xmlns:a16="http://schemas.microsoft.com/office/drawing/2014/main" id="{AD5B433B-B05F-468C-ACA5-95D12B83DD96}"/>
              </a:ext>
            </a:extLst>
          </p:cNvPr>
          <p:cNvPicPr>
            <a:picLocks noChangeAspect="1"/>
          </p:cNvPicPr>
          <p:nvPr/>
        </p:nvPicPr>
        <p:blipFill>
          <a:blip r:embed="rId5"/>
          <a:stretch>
            <a:fillRect/>
          </a:stretch>
        </p:blipFill>
        <p:spPr>
          <a:xfrm>
            <a:off x="-553" y="0"/>
            <a:ext cx="741207" cy="992167"/>
          </a:xfrm>
          <a:prstGeom prst="rect">
            <a:avLst/>
          </a:prstGeom>
        </p:spPr>
      </p:pic>
      <p:sp>
        <p:nvSpPr>
          <p:cNvPr id="13" name="矩形 12">
            <a:extLst>
              <a:ext uri="{FF2B5EF4-FFF2-40B4-BE49-F238E27FC236}">
                <a16:creationId xmlns:a16="http://schemas.microsoft.com/office/drawing/2014/main" id="{5A6057EA-C9B3-4A2F-9125-7BCED25B318D}"/>
              </a:ext>
            </a:extLst>
          </p:cNvPr>
          <p:cNvSpPr/>
          <p:nvPr/>
        </p:nvSpPr>
        <p:spPr>
          <a:xfrm>
            <a:off x="777790" y="4087279"/>
            <a:ext cx="9909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iceberg</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5A6057EA-C9B3-4A2F-9125-7BCED25B318D}"/>
              </a:ext>
            </a:extLst>
          </p:cNvPr>
          <p:cNvSpPr/>
          <p:nvPr/>
        </p:nvSpPr>
        <p:spPr>
          <a:xfrm>
            <a:off x="2962274" y="3902613"/>
            <a:ext cx="1378904" cy="369332"/>
          </a:xfrm>
          <a:prstGeom prst="rect">
            <a:avLst/>
          </a:prstGeom>
        </p:spPr>
        <p:txBody>
          <a:bodyPr wrap="none">
            <a:spAutoFit/>
          </a:bodyPr>
          <a:lstStyle/>
          <a:p>
            <a:r>
              <a:rPr lang="en-US" altLang="zh-TW" b="1" dirty="0">
                <a:solidFill>
                  <a:srgbClr val="FF0066"/>
                </a:solidFill>
                <a:latin typeface="Segoe Print" panose="02000600000000000000" pitchFamily="2" charset="0"/>
              </a:rPr>
              <a:t>submarine</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5A6057EA-C9B3-4A2F-9125-7BCED25B318D}"/>
              </a:ext>
            </a:extLst>
          </p:cNvPr>
          <p:cNvSpPr/>
          <p:nvPr/>
        </p:nvSpPr>
        <p:spPr>
          <a:xfrm>
            <a:off x="6304852" y="4489668"/>
            <a:ext cx="824265" cy="369332"/>
          </a:xfrm>
          <a:prstGeom prst="rect">
            <a:avLst/>
          </a:prstGeom>
        </p:spPr>
        <p:txBody>
          <a:bodyPr wrap="none">
            <a:spAutoFit/>
          </a:bodyPr>
          <a:lstStyle/>
          <a:p>
            <a:r>
              <a:rPr lang="en-US" altLang="zh-TW" b="1" dirty="0">
                <a:solidFill>
                  <a:srgbClr val="FF0066"/>
                </a:solidFill>
                <a:latin typeface="Segoe Print" panose="02000600000000000000" pitchFamily="2" charset="0"/>
              </a:rPr>
              <a:t>yacht</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5A6057EA-C9B3-4A2F-9125-7BCED25B318D}"/>
              </a:ext>
            </a:extLst>
          </p:cNvPr>
          <p:cNvSpPr/>
          <p:nvPr/>
        </p:nvSpPr>
        <p:spPr>
          <a:xfrm>
            <a:off x="887135" y="5760597"/>
            <a:ext cx="782587" cy="369332"/>
          </a:xfrm>
          <a:prstGeom prst="rect">
            <a:avLst/>
          </a:prstGeom>
        </p:spPr>
        <p:txBody>
          <a:bodyPr wrap="none">
            <a:spAutoFit/>
          </a:bodyPr>
          <a:lstStyle/>
          <a:p>
            <a:r>
              <a:rPr lang="en-US" altLang="zh-TW" b="1" dirty="0">
                <a:solidFill>
                  <a:srgbClr val="FF0066"/>
                </a:solidFill>
                <a:latin typeface="Segoe Print" panose="02000600000000000000" pitchFamily="2" charset="0"/>
              </a:rPr>
              <a:t>rocks</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5A6057EA-C9B3-4A2F-9125-7BCED25B318D}"/>
              </a:ext>
            </a:extLst>
          </p:cNvPr>
          <p:cNvSpPr/>
          <p:nvPr/>
        </p:nvSpPr>
        <p:spPr>
          <a:xfrm>
            <a:off x="3723278" y="5774810"/>
            <a:ext cx="1023037"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cannon</a:t>
            </a:r>
          </a:p>
        </p:txBody>
      </p:sp>
      <p:sp>
        <p:nvSpPr>
          <p:cNvPr id="19" name="矩形 18">
            <a:extLst>
              <a:ext uri="{FF2B5EF4-FFF2-40B4-BE49-F238E27FC236}">
                <a16:creationId xmlns:a16="http://schemas.microsoft.com/office/drawing/2014/main" id="{5A6057EA-C9B3-4A2F-9125-7BCED25B318D}"/>
              </a:ext>
            </a:extLst>
          </p:cNvPr>
          <p:cNvSpPr/>
          <p:nvPr/>
        </p:nvSpPr>
        <p:spPr>
          <a:xfrm>
            <a:off x="7440521" y="5945263"/>
            <a:ext cx="1511952" cy="369332"/>
          </a:xfrm>
          <a:prstGeom prst="rect">
            <a:avLst/>
          </a:prstGeom>
        </p:spPr>
        <p:txBody>
          <a:bodyPr wrap="none">
            <a:spAutoFit/>
          </a:bodyPr>
          <a:lstStyle/>
          <a:p>
            <a:r>
              <a:rPr lang="en-US" altLang="zh-TW" b="1" dirty="0">
                <a:solidFill>
                  <a:srgbClr val="FF0066"/>
                </a:solidFill>
                <a:latin typeface="Segoe Print" panose="02000600000000000000" pitchFamily="2" charset="0"/>
              </a:rPr>
              <a:t>(ship)wreck</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4722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22</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37960" y="908409"/>
            <a:ext cx="8489131"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kind of landscape does the photo show? Choose one option (a–c).</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2A6397A8-5236-4AF0-967D-A63703385A06}"/>
              </a:ext>
            </a:extLst>
          </p:cNvPr>
          <p:cNvSpPr/>
          <p:nvPr/>
        </p:nvSpPr>
        <p:spPr>
          <a:xfrm>
            <a:off x="327485" y="250719"/>
            <a:ext cx="846655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r>
              <a:rPr lang="en-US" altLang="zh-TW" sz="3200" b="1" dirty="0"/>
              <a:t>  </a:t>
            </a:r>
            <a:r>
              <a:rPr lang="en-US" altLang="zh-TW" sz="3200" b="1" dirty="0">
                <a:solidFill>
                  <a:schemeClr val="tx1">
                    <a:lumMod val="65000"/>
                    <a:lumOff val="35000"/>
                  </a:schemeClr>
                </a:solidFill>
                <a:latin typeface="Calibri" panose="020F0502020204030204" pitchFamily="34" charset="0"/>
              </a:rPr>
              <a:t>Hurricane Mitch</a:t>
            </a:r>
            <a:endParaRPr lang="zh-TW" altLang="en-US" sz="3200" b="1" dirty="0">
              <a:solidFill>
                <a:schemeClr val="tx1">
                  <a:lumMod val="65000"/>
                  <a:lumOff val="35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F76BF373-3FEC-438A-A48A-D9E818BE0B00}"/>
              </a:ext>
            </a:extLst>
          </p:cNvPr>
          <p:cNvSpPr/>
          <p:nvPr/>
        </p:nvSpPr>
        <p:spPr>
          <a:xfrm>
            <a:off x="710383" y="1408440"/>
            <a:ext cx="8116708" cy="116955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a 	desert</a:t>
            </a:r>
          </a:p>
          <a:p>
            <a:pPr marL="361950" indent="-361950">
              <a:spcBef>
                <a:spcPts val="600"/>
              </a:spcBef>
            </a:pPr>
            <a:r>
              <a:rPr lang="en-US" altLang="zh-TW" sz="2000" dirty="0">
                <a:latin typeface="Calibri" panose="020F0502020204030204" pitchFamily="34" charset="0"/>
              </a:rPr>
              <a:t>b 	farmland</a:t>
            </a:r>
          </a:p>
          <a:p>
            <a:pPr marL="361950" indent="-361950">
              <a:spcBef>
                <a:spcPts val="600"/>
              </a:spcBef>
            </a:pPr>
            <a:r>
              <a:rPr lang="en-US" altLang="zh-TW" sz="2000" dirty="0">
                <a:latin typeface="Calibri" panose="020F0502020204030204" pitchFamily="34" charset="0"/>
              </a:rPr>
              <a:t>c 	forest</a:t>
            </a:r>
          </a:p>
        </p:txBody>
      </p:sp>
      <p:sp>
        <p:nvSpPr>
          <p:cNvPr id="18" name="矩形: 圓角 16">
            <a:extLst>
              <a:ext uri="{FF2B5EF4-FFF2-40B4-BE49-F238E27FC236}">
                <a16:creationId xmlns:a16="http://schemas.microsoft.com/office/drawing/2014/main" id="{82490279-166E-4111-AC8D-C6B99687BBDF}"/>
              </a:ext>
            </a:extLst>
          </p:cNvPr>
          <p:cNvSpPr/>
          <p:nvPr/>
        </p:nvSpPr>
        <p:spPr>
          <a:xfrm>
            <a:off x="722663" y="1473529"/>
            <a:ext cx="28569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7" name="矩形 6">
            <a:extLst>
              <a:ext uri="{FF2B5EF4-FFF2-40B4-BE49-F238E27FC236}">
                <a16:creationId xmlns:a16="http://schemas.microsoft.com/office/drawing/2014/main" id="{037E9E44-B3BF-46F5-9FF6-737EA911B8F3}"/>
              </a:ext>
            </a:extLst>
          </p:cNvPr>
          <p:cNvSpPr/>
          <p:nvPr/>
        </p:nvSpPr>
        <p:spPr>
          <a:xfrm>
            <a:off x="337960" y="364754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You are going to listen to the introduction to a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about hurricanes. Tick (✓) the words you think you will hear. Then listen and check.</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7FB67FD3-B371-4ADE-95CA-8A91EB35325F}"/>
              </a:ext>
            </a:extLst>
          </p:cNvPr>
          <p:cNvSpPr/>
          <p:nvPr/>
        </p:nvSpPr>
        <p:spPr>
          <a:xfrm>
            <a:off x="725212" y="5702813"/>
            <a:ext cx="810187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All the words – except </a:t>
            </a:r>
            <a:r>
              <a:rPr lang="en-US" altLang="zh-TW" b="1" i="1" dirty="0">
                <a:solidFill>
                  <a:srgbClr val="FF0066"/>
                </a:solidFill>
                <a:latin typeface="Segoe Print" panose="02000600000000000000" pitchFamily="2" charset="0"/>
              </a:rPr>
              <a:t>tornado</a:t>
            </a:r>
            <a:r>
              <a:rPr lang="en-US" altLang="zh-TW" b="1" dirty="0">
                <a:solidFill>
                  <a:srgbClr val="FF0066"/>
                </a:solidFill>
                <a:latin typeface="Segoe Print" panose="02000600000000000000" pitchFamily="2" charset="0"/>
              </a:rPr>
              <a:t> and </a:t>
            </a:r>
            <a:r>
              <a:rPr lang="en-US" altLang="zh-TW" b="1" i="1" dirty="0">
                <a:solidFill>
                  <a:srgbClr val="FF0066"/>
                </a:solidFill>
                <a:latin typeface="Segoe Print" panose="02000600000000000000" pitchFamily="2" charset="0"/>
              </a:rPr>
              <a:t>waves</a:t>
            </a:r>
            <a:r>
              <a:rPr lang="en-US" altLang="zh-TW" b="1" dirty="0">
                <a:solidFill>
                  <a:srgbClr val="FF0066"/>
                </a:solidFill>
                <a:latin typeface="Segoe Print" panose="02000600000000000000" pitchFamily="2" charset="0"/>
              </a:rPr>
              <a:t> – are in the </a:t>
            </a:r>
            <a:r>
              <a:rPr lang="en-US" altLang="zh-TW" b="1" dirty="0" err="1">
                <a:solidFill>
                  <a:srgbClr val="FF0066"/>
                </a:solidFill>
                <a:latin typeface="Segoe Print" panose="02000600000000000000" pitchFamily="2" charset="0"/>
              </a:rPr>
              <a:t>programme</a:t>
            </a:r>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pic>
        <p:nvPicPr>
          <p:cNvPr id="9" name="Picture 2">
            <a:extLst>
              <a:ext uri="{FF2B5EF4-FFF2-40B4-BE49-F238E27FC236}">
                <a16:creationId xmlns:a16="http://schemas.microsoft.com/office/drawing/2014/main" id="{D73D44CF-76C0-44CC-A057-967B7BF4E9B0}"/>
              </a:ext>
            </a:extLst>
          </p:cNvPr>
          <p:cNvPicPr>
            <a:picLocks noChangeAspect="1" noChangeArrowheads="1"/>
          </p:cNvPicPr>
          <p:nvPr/>
        </p:nvPicPr>
        <p:blipFill>
          <a:blip r:embed="rId4"/>
          <a:srcRect/>
          <a:stretch>
            <a:fillRect/>
          </a:stretch>
        </p:blipFill>
        <p:spPr bwMode="auto">
          <a:xfrm>
            <a:off x="766731" y="4568564"/>
            <a:ext cx="5051517" cy="884787"/>
          </a:xfrm>
          <a:prstGeom prst="rect">
            <a:avLst/>
          </a:prstGeom>
          <a:noFill/>
          <a:ln w="9525">
            <a:noFill/>
            <a:miter lim="800000"/>
            <a:headEnd/>
            <a:tailEnd/>
          </a:ln>
        </p:spPr>
      </p:pic>
      <p:sp>
        <p:nvSpPr>
          <p:cNvPr id="10" name="矩形 9">
            <a:extLst>
              <a:ext uri="{FF2B5EF4-FFF2-40B4-BE49-F238E27FC236}">
                <a16:creationId xmlns:a16="http://schemas.microsoft.com/office/drawing/2014/main" id="{430C094C-FCC0-4A22-BC4F-DE93E2D82BBD}"/>
              </a:ext>
            </a:extLst>
          </p:cNvPr>
          <p:cNvSpPr/>
          <p:nvPr/>
        </p:nvSpPr>
        <p:spPr>
          <a:xfrm>
            <a:off x="7344486" y="438389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18</a:t>
            </a:r>
            <a:endParaRPr lang="zh-TW" altLang="en-US" dirty="0">
              <a:solidFill>
                <a:schemeClr val="bg1">
                  <a:lumMod val="50000"/>
                </a:schemeClr>
              </a:solidFill>
              <a:latin typeface="Calibri" panose="020F0502020204030204" pitchFamily="34" charset="0"/>
            </a:endParaRPr>
          </a:p>
        </p:txBody>
      </p:sp>
      <p:pic>
        <p:nvPicPr>
          <p:cNvPr id="12" name="life_2e_intermediate_wb_track_18.mp3">
            <a:hlinkClick r:id="" action="ppaction://media"/>
            <a:extLst>
              <a:ext uri="{FF2B5EF4-FFF2-40B4-BE49-F238E27FC236}">
                <a16:creationId xmlns:a16="http://schemas.microsoft.com/office/drawing/2014/main" id="{FE3817BA-F2DF-4657-BD11-BA2DF81D7E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3009" y="4295607"/>
            <a:ext cx="609600" cy="609600"/>
          </a:xfrm>
          <a:prstGeom prst="rect">
            <a:avLst/>
          </a:prstGeom>
        </p:spPr>
      </p:pic>
      <p:pic>
        <p:nvPicPr>
          <p:cNvPr id="2" name="圖片 1">
            <a:extLst>
              <a:ext uri="{FF2B5EF4-FFF2-40B4-BE49-F238E27FC236}">
                <a16:creationId xmlns:a16="http://schemas.microsoft.com/office/drawing/2014/main" id="{7AFE4D1B-3480-4917-BE66-3BCA9D60523A}"/>
              </a:ext>
            </a:extLst>
          </p:cNvPr>
          <p:cNvPicPr>
            <a:picLocks noChangeAspect="1"/>
          </p:cNvPicPr>
          <p:nvPr/>
        </p:nvPicPr>
        <p:blipFill>
          <a:blip r:embed="rId6"/>
          <a:stretch>
            <a:fillRect/>
          </a:stretch>
        </p:blipFill>
        <p:spPr>
          <a:xfrm>
            <a:off x="4165639" y="1336985"/>
            <a:ext cx="3657600" cy="2164846"/>
          </a:xfrm>
          <a:prstGeom prst="rect">
            <a:avLst/>
          </a:prstGeom>
        </p:spPr>
      </p:pic>
    </p:spTree>
    <p:extLst>
      <p:ext uri="{BB962C8B-B14F-4D97-AF65-F5344CB8AC3E}">
        <p14:creationId xmlns:p14="http://schemas.microsoft.com/office/powerpoint/2010/main" val="25208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50674" fill="hold"/>
                                        <p:tgtEl>
                                          <p:spTgt spid="12"/>
                                        </p:tgtEl>
                                      </p:cBhvr>
                                    </p:cmd>
                                  </p:childTnLst>
                                </p:cTn>
                              </p:par>
                            </p:childTnLst>
                          </p:cTn>
                        </p:par>
                      </p:childTnLst>
                    </p:cTn>
                  </p:par>
                </p:childTnLst>
              </p:cTn>
              <p:nextCondLst>
                <p:cond evt="onClick" delay="0">
                  <p:tgtEl>
                    <p:spTgt spid="12"/>
                  </p:tgtEl>
                </p:cond>
              </p:nextCondLst>
            </p:seq>
            <p:audio>
              <p:cMediaNode vol="80000">
                <p:cTn id="18" fill="hold" display="0">
                  <p:stCondLst>
                    <p:cond delay="indefinite"/>
                  </p:stCondLst>
                  <p:endCondLst>
                    <p:cond evt="onStopAudio" delay="0">
                      <p:tgtEl>
                        <p:sldTgt/>
                      </p:tgtEl>
                    </p:cond>
                  </p:endCondLst>
                </p:cTn>
                <p:tgtEl>
                  <p:spTgt spid="12"/>
                </p:tgtEl>
              </p:cMediaNode>
            </p:audio>
          </p:childTnLst>
        </p:cTn>
      </p:par>
    </p:tnLst>
    <p:bldLst>
      <p:bldP spid="18"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again. Choose the correct option (a–c).</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23</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5E3E154D-8A32-4214-B6F4-C5AA2BBB42AE}"/>
              </a:ext>
            </a:extLst>
          </p:cNvPr>
          <p:cNvSpPr/>
          <p:nvPr/>
        </p:nvSpPr>
        <p:spPr>
          <a:xfrm>
            <a:off x="665773" y="885461"/>
            <a:ext cx="8139286" cy="5247590"/>
          </a:xfrm>
          <a:prstGeom prst="rect">
            <a:avLst/>
          </a:prstGeom>
        </p:spPr>
        <p:txBody>
          <a:bodyPr wrap="square">
            <a:spAutoFit/>
          </a:bodyPr>
          <a:lstStyle/>
          <a:p>
            <a:pPr marL="360000" indent="-360000"/>
            <a:r>
              <a:rPr lang="en-US" altLang="zh-TW" sz="2000" dirty="0">
                <a:latin typeface="Calibri" panose="020F0502020204030204" pitchFamily="34" charset="0"/>
              </a:rPr>
              <a:t>1 	Hurricanes begin in the … .</a:t>
            </a:r>
          </a:p>
          <a:p>
            <a:pPr marL="360000" indent="-360000"/>
            <a:r>
              <a:rPr lang="en-US" altLang="zh-TW" sz="2000" dirty="0">
                <a:latin typeface="Calibri" panose="020F0502020204030204" pitchFamily="34" charset="0"/>
              </a:rPr>
              <a:t>	a </a:t>
            </a:r>
            <a:r>
              <a:rPr lang="zh-TW" altLang="en-US" sz="2000" dirty="0">
                <a:latin typeface="Calibri" panose="020F0502020204030204" pitchFamily="34" charset="0"/>
              </a:rPr>
              <a:t>  </a:t>
            </a:r>
            <a:r>
              <a:rPr lang="en-US" altLang="zh-TW" sz="2000" dirty="0">
                <a:latin typeface="Calibri" panose="020F0502020204030204" pitchFamily="34" charset="0"/>
              </a:rPr>
              <a:t>Atlantic Ocean</a:t>
            </a:r>
          </a:p>
          <a:p>
            <a:pPr marL="360000" indent="-360000"/>
            <a:r>
              <a:rPr lang="en-US" altLang="zh-TW" sz="2000" dirty="0">
                <a:latin typeface="Calibri" panose="020F0502020204030204" pitchFamily="34" charset="0"/>
              </a:rPr>
              <a:t>	b </a:t>
            </a:r>
            <a:r>
              <a:rPr lang="zh-TW" altLang="en-US" sz="2000" dirty="0">
                <a:latin typeface="Calibri" panose="020F0502020204030204" pitchFamily="34" charset="0"/>
              </a:rPr>
              <a:t>  </a:t>
            </a:r>
            <a:r>
              <a:rPr lang="en-US" altLang="zh-TW" sz="2000" dirty="0">
                <a:latin typeface="Calibri" panose="020F0502020204030204" pitchFamily="34" charset="0"/>
              </a:rPr>
              <a:t>Indian Ocean</a:t>
            </a:r>
          </a:p>
          <a:p>
            <a:pPr marL="360000" indent="-360000"/>
            <a:r>
              <a:rPr lang="en-US" altLang="zh-TW" sz="2000" dirty="0">
                <a:latin typeface="Calibri" panose="020F0502020204030204" pitchFamily="34" charset="0"/>
              </a:rPr>
              <a:t>	c </a:t>
            </a:r>
            <a:r>
              <a:rPr lang="zh-TW" altLang="en-US" sz="2000" dirty="0">
                <a:latin typeface="Calibri" panose="020F0502020204030204" pitchFamily="34" charset="0"/>
              </a:rPr>
              <a:t>  </a:t>
            </a:r>
            <a:r>
              <a:rPr lang="en-US" altLang="zh-TW" sz="2000" dirty="0">
                <a:latin typeface="Calibri" panose="020F0502020204030204" pitchFamily="34" charset="0"/>
              </a:rPr>
              <a:t>Pacific Ocean</a:t>
            </a:r>
          </a:p>
          <a:p>
            <a:pPr marL="360000" indent="-360000">
              <a:spcBef>
                <a:spcPts val="600"/>
              </a:spcBef>
            </a:pPr>
            <a:r>
              <a:rPr lang="en-US" altLang="zh-TW" sz="2000" dirty="0">
                <a:latin typeface="Calibri" panose="020F0502020204030204" pitchFamily="34" charset="0"/>
              </a:rPr>
              <a:t>2 	There is a hurricane season … .</a:t>
            </a:r>
          </a:p>
          <a:p>
            <a:pPr marL="360000" indent="-360000"/>
            <a:r>
              <a:rPr lang="en-US" altLang="zh-TW" sz="2000" dirty="0">
                <a:latin typeface="Calibri" panose="020F0502020204030204" pitchFamily="34" charset="0"/>
              </a:rPr>
              <a:t>	a </a:t>
            </a:r>
            <a:r>
              <a:rPr lang="zh-TW" altLang="en-US" sz="2000" dirty="0">
                <a:latin typeface="Calibri" panose="020F0502020204030204" pitchFamily="34" charset="0"/>
              </a:rPr>
              <a:t>  </a:t>
            </a:r>
            <a:r>
              <a:rPr lang="en-US" altLang="zh-TW" sz="2000" dirty="0">
                <a:latin typeface="Calibri" panose="020F0502020204030204" pitchFamily="34" charset="0"/>
              </a:rPr>
              <a:t>every month</a:t>
            </a:r>
          </a:p>
          <a:p>
            <a:pPr marL="360000" indent="-360000"/>
            <a:r>
              <a:rPr lang="en-US" altLang="zh-TW" sz="2000" dirty="0">
                <a:latin typeface="Calibri" panose="020F0502020204030204" pitchFamily="34" charset="0"/>
              </a:rPr>
              <a:t>	b </a:t>
            </a:r>
            <a:r>
              <a:rPr lang="zh-TW" altLang="en-US" sz="2000" dirty="0">
                <a:latin typeface="Calibri" panose="020F0502020204030204" pitchFamily="34" charset="0"/>
              </a:rPr>
              <a:t>  </a:t>
            </a:r>
            <a:r>
              <a:rPr lang="en-US" altLang="zh-TW" sz="2000" dirty="0">
                <a:latin typeface="Calibri" panose="020F0502020204030204" pitchFamily="34" charset="0"/>
              </a:rPr>
              <a:t>every year</a:t>
            </a:r>
          </a:p>
          <a:p>
            <a:pPr marL="360000" indent="-360000"/>
            <a:r>
              <a:rPr lang="en-US" altLang="zh-TW" sz="2000" dirty="0">
                <a:latin typeface="Calibri" panose="020F0502020204030204" pitchFamily="34" charset="0"/>
              </a:rPr>
              <a:t>	c </a:t>
            </a:r>
            <a:r>
              <a:rPr lang="zh-TW" altLang="en-US" sz="2000" dirty="0">
                <a:latin typeface="Calibri" panose="020F0502020204030204" pitchFamily="34" charset="0"/>
              </a:rPr>
              <a:t>  </a:t>
            </a:r>
            <a:r>
              <a:rPr lang="en-US" altLang="zh-TW" sz="2000" dirty="0">
                <a:latin typeface="Calibri" panose="020F0502020204030204" pitchFamily="34" charset="0"/>
              </a:rPr>
              <a:t>every ten years</a:t>
            </a:r>
          </a:p>
          <a:p>
            <a:pPr marL="360000" indent="-360000">
              <a:spcBef>
                <a:spcPts val="600"/>
              </a:spcBef>
            </a:pPr>
            <a:r>
              <a:rPr lang="en-US" altLang="zh-TW" sz="2000" dirty="0">
                <a:latin typeface="Calibri" panose="020F0502020204030204" pitchFamily="34" charset="0"/>
              </a:rPr>
              <a:t>3	Hurricane Mitch affected … .</a:t>
            </a:r>
          </a:p>
          <a:p>
            <a:pPr marL="360000" indent="-360000"/>
            <a:r>
              <a:rPr lang="en-US" altLang="zh-TW" sz="2000" dirty="0">
                <a:latin typeface="Calibri" panose="020F0502020204030204" pitchFamily="34" charset="0"/>
              </a:rPr>
              <a:t>	a </a:t>
            </a:r>
            <a:r>
              <a:rPr lang="zh-TW" altLang="en-US" sz="2000" dirty="0">
                <a:latin typeface="Calibri" panose="020F0502020204030204" pitchFamily="34" charset="0"/>
              </a:rPr>
              <a:t>  </a:t>
            </a:r>
            <a:r>
              <a:rPr lang="en-US" altLang="zh-TW" sz="2000" dirty="0">
                <a:latin typeface="Calibri" panose="020F0502020204030204" pitchFamily="34" charset="0"/>
              </a:rPr>
              <a:t>North and South America</a:t>
            </a:r>
          </a:p>
          <a:p>
            <a:pPr marL="360000" indent="-360000"/>
            <a:r>
              <a:rPr lang="en-US" altLang="zh-TW" sz="2000" dirty="0">
                <a:latin typeface="Calibri" panose="020F0502020204030204" pitchFamily="34" charset="0"/>
              </a:rPr>
              <a:t>	b </a:t>
            </a:r>
            <a:r>
              <a:rPr lang="zh-TW" altLang="en-US" sz="2000" dirty="0">
                <a:latin typeface="Calibri" panose="020F0502020204030204" pitchFamily="34" charset="0"/>
              </a:rPr>
              <a:t>  </a:t>
            </a:r>
            <a:r>
              <a:rPr lang="en-US" altLang="zh-TW" sz="2000" dirty="0">
                <a:latin typeface="Calibri" panose="020F0502020204030204" pitchFamily="34" charset="0"/>
              </a:rPr>
              <a:t>the Caribbean and South America</a:t>
            </a:r>
          </a:p>
          <a:p>
            <a:pPr marL="360000" indent="-360000"/>
            <a:r>
              <a:rPr lang="en-US" altLang="zh-TW" sz="2000" dirty="0">
                <a:latin typeface="Calibri" panose="020F0502020204030204" pitchFamily="34" charset="0"/>
              </a:rPr>
              <a:t>	c </a:t>
            </a:r>
            <a:r>
              <a:rPr lang="zh-TW" altLang="en-US" sz="2000" dirty="0">
                <a:latin typeface="Calibri" panose="020F0502020204030204" pitchFamily="34" charset="0"/>
              </a:rPr>
              <a:t>  </a:t>
            </a:r>
            <a:r>
              <a:rPr lang="en-US" altLang="zh-TW" sz="2000" dirty="0">
                <a:latin typeface="Calibri" panose="020F0502020204030204" pitchFamily="34" charset="0"/>
              </a:rPr>
              <a:t>the Caribbean and Central America</a:t>
            </a:r>
          </a:p>
          <a:p>
            <a:pPr marL="360000" indent="-360000">
              <a:spcBef>
                <a:spcPts val="600"/>
              </a:spcBef>
            </a:pPr>
            <a:r>
              <a:rPr lang="en-US" altLang="zh-TW" sz="2000" dirty="0">
                <a:latin typeface="Calibri" panose="020F0502020204030204" pitchFamily="34" charset="0"/>
              </a:rPr>
              <a:t>4 	… fell in one day in Honduras.</a:t>
            </a:r>
          </a:p>
          <a:p>
            <a:pPr marL="360000" indent="-360000"/>
            <a:r>
              <a:rPr lang="en-US" altLang="zh-TW" sz="2000" dirty="0">
                <a:latin typeface="Calibri" panose="020F0502020204030204" pitchFamily="34" charset="0"/>
              </a:rPr>
              <a:t>	a </a:t>
            </a:r>
            <a:r>
              <a:rPr lang="zh-TW" altLang="en-US" sz="2000" dirty="0">
                <a:latin typeface="Calibri" panose="020F0502020204030204" pitchFamily="34" charset="0"/>
              </a:rPr>
              <a:t>  </a:t>
            </a:r>
            <a:r>
              <a:rPr lang="en-US" altLang="zh-TW" sz="2000" dirty="0">
                <a:latin typeface="Calibri" panose="020F0502020204030204" pitchFamily="34" charset="0"/>
              </a:rPr>
              <a:t>Six days’ rain</a:t>
            </a:r>
          </a:p>
          <a:p>
            <a:pPr marL="360000" indent="-360000"/>
            <a:r>
              <a:rPr lang="en-US" altLang="zh-TW" sz="2000" dirty="0">
                <a:latin typeface="Calibri" panose="020F0502020204030204" pitchFamily="34" charset="0"/>
              </a:rPr>
              <a:t>	b </a:t>
            </a:r>
            <a:r>
              <a:rPr lang="zh-TW" altLang="en-US" sz="2000" dirty="0">
                <a:latin typeface="Calibri" panose="020F0502020204030204" pitchFamily="34" charset="0"/>
              </a:rPr>
              <a:t>  </a:t>
            </a:r>
            <a:r>
              <a:rPr lang="en-US" altLang="zh-TW" sz="2000" dirty="0">
                <a:latin typeface="Calibri" panose="020F0502020204030204" pitchFamily="34" charset="0"/>
              </a:rPr>
              <a:t>Two months’ rain</a:t>
            </a:r>
          </a:p>
          <a:p>
            <a:pPr marL="360000" indent="-360000"/>
            <a:r>
              <a:rPr lang="en-US" altLang="zh-TW" sz="2000" dirty="0">
                <a:latin typeface="Calibri" panose="020F0502020204030204" pitchFamily="34" charset="0"/>
              </a:rPr>
              <a:t>	c </a:t>
            </a:r>
            <a:r>
              <a:rPr lang="zh-TW" altLang="en-US" sz="2000" dirty="0">
                <a:latin typeface="Calibri" panose="020F0502020204030204" pitchFamily="34" charset="0"/>
              </a:rPr>
              <a:t>  </a:t>
            </a:r>
            <a:r>
              <a:rPr lang="en-US" altLang="zh-TW" sz="2000" dirty="0">
                <a:latin typeface="Calibri" panose="020F0502020204030204" pitchFamily="34" charset="0"/>
              </a:rPr>
              <a:t>Two hundred days’ rain</a:t>
            </a:r>
          </a:p>
        </p:txBody>
      </p:sp>
      <p:sp>
        <p:nvSpPr>
          <p:cNvPr id="10" name="矩形 9">
            <a:extLst>
              <a:ext uri="{FF2B5EF4-FFF2-40B4-BE49-F238E27FC236}">
                <a16:creationId xmlns:a16="http://schemas.microsoft.com/office/drawing/2014/main" id="{EBCAA098-90C0-48C9-903B-3C86EB7CB083}"/>
              </a:ext>
            </a:extLst>
          </p:cNvPr>
          <p:cNvSpPr/>
          <p:nvPr/>
        </p:nvSpPr>
        <p:spPr>
          <a:xfrm>
            <a:off x="5517675" y="34354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18</a:t>
            </a:r>
            <a:endParaRPr lang="zh-TW" altLang="en-US" dirty="0">
              <a:solidFill>
                <a:schemeClr val="bg1">
                  <a:lumMod val="50000"/>
                </a:schemeClr>
              </a:solidFill>
              <a:latin typeface="Calibri" panose="020F0502020204030204" pitchFamily="34" charset="0"/>
            </a:endParaRPr>
          </a:p>
        </p:txBody>
      </p:sp>
      <p:sp>
        <p:nvSpPr>
          <p:cNvPr id="11" name="矩形: 圓角 16">
            <a:extLst>
              <a:ext uri="{FF2B5EF4-FFF2-40B4-BE49-F238E27FC236}">
                <a16:creationId xmlns:a16="http://schemas.microsoft.com/office/drawing/2014/main" id="{82490279-166E-4111-AC8D-C6B99687BBDF}"/>
              </a:ext>
            </a:extLst>
          </p:cNvPr>
          <p:cNvSpPr/>
          <p:nvPr/>
        </p:nvSpPr>
        <p:spPr>
          <a:xfrm>
            <a:off x="1049950" y="1244651"/>
            <a:ext cx="28569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2" name="矩形: 圓角 16">
            <a:extLst>
              <a:ext uri="{FF2B5EF4-FFF2-40B4-BE49-F238E27FC236}">
                <a16:creationId xmlns:a16="http://schemas.microsoft.com/office/drawing/2014/main" id="{82490279-166E-4111-AC8D-C6B99687BBDF}"/>
              </a:ext>
            </a:extLst>
          </p:cNvPr>
          <p:cNvSpPr/>
          <p:nvPr/>
        </p:nvSpPr>
        <p:spPr>
          <a:xfrm>
            <a:off x="1060225" y="2842346"/>
            <a:ext cx="28569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4" name="矩形: 圓角 16">
            <a:extLst>
              <a:ext uri="{FF2B5EF4-FFF2-40B4-BE49-F238E27FC236}">
                <a16:creationId xmlns:a16="http://schemas.microsoft.com/office/drawing/2014/main" id="{82490279-166E-4111-AC8D-C6B99687BBDF}"/>
              </a:ext>
            </a:extLst>
          </p:cNvPr>
          <p:cNvSpPr/>
          <p:nvPr/>
        </p:nvSpPr>
        <p:spPr>
          <a:xfrm>
            <a:off x="1049950" y="4471605"/>
            <a:ext cx="28569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0" name="矩形: 圓角 16">
            <a:extLst>
              <a:ext uri="{FF2B5EF4-FFF2-40B4-BE49-F238E27FC236}">
                <a16:creationId xmlns:a16="http://schemas.microsoft.com/office/drawing/2014/main" id="{82490279-166E-4111-AC8D-C6B99687BBDF}"/>
              </a:ext>
            </a:extLst>
          </p:cNvPr>
          <p:cNvSpPr/>
          <p:nvPr/>
        </p:nvSpPr>
        <p:spPr>
          <a:xfrm>
            <a:off x="1049950" y="5761075"/>
            <a:ext cx="28569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pic>
        <p:nvPicPr>
          <p:cNvPr id="15" name="life_2e_intermediate_wb_track_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475181" y="223415"/>
            <a:ext cx="609600" cy="609600"/>
          </a:xfrm>
          <a:prstGeom prst="rect">
            <a:avLst/>
          </a:prstGeom>
        </p:spPr>
      </p:pic>
    </p:spTree>
    <p:extLst>
      <p:ext uri="{BB962C8B-B14F-4D97-AF65-F5344CB8AC3E}">
        <p14:creationId xmlns:p14="http://schemas.microsoft.com/office/powerpoint/2010/main" val="64848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5"/>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50806" fill="hold"/>
                                        <p:tgtEl>
                                          <p:spTgt spid="15"/>
                                        </p:tgtEl>
                                      </p:cBhvr>
                                    </p:cmd>
                                  </p:childTnLst>
                                </p:cTn>
                              </p:par>
                            </p:childTnLst>
                          </p:cTn>
                        </p:par>
                      </p:childTnLst>
                    </p:cTn>
                  </p:par>
                </p:childTnLst>
              </p:cTn>
              <p:nextCondLst>
                <p:cond evt="onClick" delay="0">
                  <p:tgtEl>
                    <p:spTgt spid="15"/>
                  </p:tgtEl>
                </p:cond>
              </p:nextCondLst>
            </p:seq>
            <p:audio>
              <p:cMediaNode vol="80000">
                <p:cTn id="28" fill="hold" display="0">
                  <p:stCondLst>
                    <p:cond delay="indefinite"/>
                  </p:stCondLst>
                  <p:endCondLst>
                    <p:cond evt="onStopAudio" delay="0">
                      <p:tgtEl>
                        <p:sldTgt/>
                      </p:tgtEl>
                    </p:cond>
                  </p:endCondLst>
                </p:cTn>
                <p:tgtEl>
                  <p:spTgt spid="15"/>
                </p:tgtEl>
              </p:cMediaNode>
            </p:audio>
          </p:childTnLst>
        </p:cTn>
      </p:par>
    </p:tnLst>
    <p:bldLst>
      <p:bldP spid="11" grpId="0" animBg="1"/>
      <p:bldP spid="12" grpId="0" animBg="1"/>
      <p:bldP spid="14"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a:extLst>
              <a:ext uri="{FF2B5EF4-FFF2-40B4-BE49-F238E27FC236}">
                <a16:creationId xmlns:a16="http://schemas.microsoft.com/office/drawing/2014/main" id="{6CF3E057-CF29-4E74-B862-C79E64008195}"/>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8D575A8D-3800-4E44-91B2-52EA05737351}"/>
              </a:ext>
            </a:extLst>
          </p:cNvPr>
          <p:cNvSpPr/>
          <p:nvPr/>
        </p:nvSpPr>
        <p:spPr>
          <a:xfrm>
            <a:off x="384650" y="825145"/>
            <a:ext cx="8450877" cy="5339923"/>
          </a:xfrm>
          <a:prstGeom prst="rect">
            <a:avLst/>
          </a:prstGeom>
          <a:ln>
            <a:solidFill>
              <a:srgbClr val="0000E1"/>
            </a:solidFill>
          </a:ln>
        </p:spPr>
        <p:txBody>
          <a:bodyPr wrap="square">
            <a:spAutoFit/>
          </a:bodyPr>
          <a:lstStyle/>
          <a:p>
            <a:pPr>
              <a:spcBef>
                <a:spcPts val="300"/>
              </a:spcBef>
            </a:pPr>
            <a:r>
              <a:rPr lang="en-US" altLang="zh-TW" sz="1600" dirty="0">
                <a:solidFill>
                  <a:srgbClr val="0000E1"/>
                </a:solidFill>
                <a:latin typeface="Calibri" panose="020F0502020204030204" pitchFamily="34" charset="0"/>
              </a:rPr>
              <a:t>Hurricanes are giant, wet and windy tropical storms. They bring winds of over 250 </a:t>
            </a:r>
            <a:r>
              <a:rPr lang="en-US" altLang="zh-TW" sz="1600" dirty="0" err="1">
                <a:solidFill>
                  <a:srgbClr val="0000E1"/>
                </a:solidFill>
                <a:latin typeface="Calibri" panose="020F0502020204030204" pitchFamily="34" charset="0"/>
              </a:rPr>
              <a:t>kilometres</a:t>
            </a:r>
            <a:r>
              <a:rPr lang="en-US" altLang="zh-TW" sz="1600" dirty="0">
                <a:solidFill>
                  <a:srgbClr val="0000E1"/>
                </a:solidFill>
                <a:latin typeface="Calibri" panose="020F0502020204030204" pitchFamily="34" charset="0"/>
              </a:rPr>
              <a:t> an hour and the hurricane clouds can carry enough water for more than nine trillion </a:t>
            </a:r>
            <a:r>
              <a:rPr lang="en-US" altLang="zh-TW" sz="1600" dirty="0" err="1">
                <a:solidFill>
                  <a:srgbClr val="0000E1"/>
                </a:solidFill>
                <a:latin typeface="Calibri" panose="020F0502020204030204" pitchFamily="34" charset="0"/>
              </a:rPr>
              <a:t>litres</a:t>
            </a:r>
            <a:r>
              <a:rPr lang="en-US" altLang="zh-TW" sz="1600" dirty="0">
                <a:solidFill>
                  <a:srgbClr val="0000E1"/>
                </a:solidFill>
                <a:latin typeface="Calibri" panose="020F0502020204030204" pitchFamily="34" charset="0"/>
              </a:rPr>
              <a:t> of rainfall in a day. Now, if you’re thinking that you don’t know the difference between hurricanes, cyclones and typhoons, don’t worry. They are actually the same thing. The different names just come from the different parts of the world – cyclones start in the Indian Ocean and typhoons in the western Pacific Ocean. Hurricanes begin in the Atlantic Ocean and there is an annual season from mid-August to late October.</a:t>
            </a:r>
          </a:p>
          <a:p>
            <a:pPr>
              <a:spcBef>
                <a:spcPts val="300"/>
              </a:spcBef>
            </a:pPr>
            <a:r>
              <a:rPr lang="en-US" altLang="zh-TW" sz="1600" dirty="0">
                <a:solidFill>
                  <a:srgbClr val="0000E1"/>
                </a:solidFill>
                <a:latin typeface="Calibri" panose="020F0502020204030204" pitchFamily="34" charset="0"/>
              </a:rPr>
              <a:t>One of the wettest and most destructive hurricanes in recent history was Hurricane Mitch. It hit the Caribbean and Central America in November 1998. By the time Mitch reached the coast, most people had already left the area. When the danger had passed and people had returned home, they couldn’t believe what had happened. In Honduras, farmland had turned into desert. Bridges and roads had disappeared. Rivers had changed course. As Mitch passed over Honduras, so much rain fell that some rivers flooded to six times their normal size. In one day, the area had the equivalent of 200 days of rainfall. In places where there had been rivers with lines of trees, now there was nothing. The trees had all washed away. This kind of thing is not so unusual during hurricanes, but the power of Mitch was extreme. The tremendous winds had picked up sand and carried it for many </a:t>
            </a:r>
            <a:r>
              <a:rPr lang="en-US" altLang="zh-TW" sz="1600" dirty="0" err="1">
                <a:solidFill>
                  <a:srgbClr val="0000E1"/>
                </a:solidFill>
                <a:latin typeface="Calibri" panose="020F0502020204030204" pitchFamily="34" charset="0"/>
              </a:rPr>
              <a:t>kilometres</a:t>
            </a:r>
            <a:r>
              <a:rPr lang="en-US" altLang="zh-TW" sz="1600" dirty="0">
                <a:solidFill>
                  <a:srgbClr val="0000E1"/>
                </a:solidFill>
                <a:latin typeface="Calibri" panose="020F0502020204030204" pitchFamily="34" charset="0"/>
              </a:rPr>
              <a:t> before dropping it in a new area. Suddenly, there was a desert where people had had farms. Mitch had completely changed the land and, of course, the lives of the people who lived there. It took them many years to recover.</a:t>
            </a:r>
          </a:p>
          <a:p>
            <a:pPr>
              <a:spcBef>
                <a:spcPts val="300"/>
              </a:spcBef>
            </a:pPr>
            <a:r>
              <a:rPr lang="en-US" altLang="zh-TW" sz="1600" dirty="0">
                <a:solidFill>
                  <a:srgbClr val="0000E1"/>
                </a:solidFill>
                <a:latin typeface="Calibri" panose="020F0502020204030204" pitchFamily="34" charset="0"/>
              </a:rPr>
              <a:t>And although there will be hurricanes in the future as powerful as Mitch, the World Meteorological Organization decided the name Mitch will never be used again.</a:t>
            </a:r>
          </a:p>
        </p:txBody>
      </p:sp>
      <p:sp>
        <p:nvSpPr>
          <p:cNvPr id="7" name="矩形 6">
            <a:extLst>
              <a:ext uri="{FF2B5EF4-FFF2-40B4-BE49-F238E27FC236}">
                <a16:creationId xmlns:a16="http://schemas.microsoft.com/office/drawing/2014/main" id="{EBCAA098-90C0-48C9-903B-3C86EB7CB083}"/>
              </a:ext>
            </a:extLst>
          </p:cNvPr>
          <p:cNvSpPr/>
          <p:nvPr/>
        </p:nvSpPr>
        <p:spPr>
          <a:xfrm>
            <a:off x="1346367" y="32300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18</a:t>
            </a:r>
            <a:endParaRPr lang="zh-TW" altLang="en-US" dirty="0">
              <a:solidFill>
                <a:schemeClr val="bg1">
                  <a:lumMod val="50000"/>
                </a:schemeClr>
              </a:solidFill>
              <a:latin typeface="Calibri" panose="020F0502020204030204" pitchFamily="34" charset="0"/>
            </a:endParaRPr>
          </a:p>
        </p:txBody>
      </p:sp>
      <p:pic>
        <p:nvPicPr>
          <p:cNvPr id="6" name="life_2e_intermediate_wb_track_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03873" y="197900"/>
            <a:ext cx="609600" cy="609600"/>
          </a:xfrm>
          <a:prstGeom prst="rect">
            <a:avLst/>
          </a:prstGeom>
        </p:spPr>
      </p:pic>
    </p:spTree>
    <p:extLst>
      <p:ext uri="{BB962C8B-B14F-4D97-AF65-F5344CB8AC3E}">
        <p14:creationId xmlns:p14="http://schemas.microsoft.com/office/powerpoint/2010/main" val="123381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50674" fill="hold"/>
                                        <p:tgtEl>
                                          <p:spTgt spid="6"/>
                                        </p:tgtEl>
                                      </p:cBhvr>
                                    </p:cmd>
                                  </p:childTnLst>
                                </p:cTn>
                              </p:par>
                            </p:childTnLst>
                          </p:cTn>
                        </p:par>
                      </p:childTnLst>
                    </p:cTn>
                  </p:par>
                </p:childTnLst>
              </p:cTn>
              <p:nextCondLst>
                <p:cond evt="onClick" delay="0">
                  <p:tgtEl>
                    <p:spTgt spid="6"/>
                  </p:tgtEl>
                </p:cond>
              </p:nextCondLst>
            </p:seq>
            <p:audio>
              <p:cMediaNode vol="80000">
                <p:cTn id="14" fill="hold" display="0">
                  <p:stCondLst>
                    <p:cond delay="indefinite"/>
                  </p:stCondLst>
                  <p:endCondLst>
                    <p:cond evt="onStopAudio" delay="0">
                      <p:tgtEl>
                        <p:sldTgt/>
                      </p:tgtEl>
                    </p:cond>
                  </p:endCondLst>
                </p:cTn>
                <p:tgtEl>
                  <p:spTgt spid="6"/>
                </p:tgtEl>
              </p:cMediaNode>
            </p:audio>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23</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27485" y="341289"/>
            <a:ext cx="8456367"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happened to these things during Hurricane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Mitch? What was responsible: wind or water?</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F1A3352C-EF22-4549-94B7-630F82844364}"/>
              </a:ext>
            </a:extLst>
          </p:cNvPr>
          <p:cNvSpPr/>
          <p:nvPr/>
        </p:nvSpPr>
        <p:spPr>
          <a:xfrm>
            <a:off x="699570" y="1253456"/>
            <a:ext cx="8117049" cy="4632037"/>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Bridges</a:t>
            </a:r>
          </a:p>
          <a:p>
            <a:pPr marL="360000" indent="-360000">
              <a:spcBef>
                <a:spcPts val="600"/>
              </a:spcBef>
            </a:pPr>
            <a:r>
              <a:rPr lang="en-US" altLang="zh-TW" sz="2000" dirty="0">
                <a:latin typeface="Calibri" panose="020F0502020204030204" pitchFamily="34" charset="0"/>
              </a:rPr>
              <a:t>	____________________________________________________</a:t>
            </a:r>
          </a:p>
          <a:p>
            <a:pPr marL="360000" indent="-360000">
              <a:spcBef>
                <a:spcPts val="600"/>
              </a:spcBef>
            </a:pPr>
            <a:r>
              <a:rPr lang="en-US" altLang="zh-TW" sz="2000" dirty="0">
                <a:latin typeface="Calibri" panose="020F0502020204030204" pitchFamily="34" charset="0"/>
              </a:rPr>
              <a:t>2 	farmland</a:t>
            </a:r>
          </a:p>
          <a:p>
            <a:pPr marL="360000" indent="-360000">
              <a:spcBef>
                <a:spcPts val="600"/>
              </a:spcBef>
            </a:pPr>
            <a:r>
              <a:rPr lang="en-US" altLang="zh-TW" sz="2000" dirty="0">
                <a:latin typeface="Calibri" panose="020F0502020204030204" pitchFamily="34" charset="0"/>
              </a:rPr>
              <a:t>	____________________________________________________</a:t>
            </a:r>
          </a:p>
          <a:p>
            <a:pPr marL="360000" indent="-360000">
              <a:spcBef>
                <a:spcPts val="600"/>
              </a:spcBef>
            </a:pPr>
            <a:r>
              <a:rPr lang="en-US" altLang="zh-TW" sz="2000" dirty="0">
                <a:latin typeface="Calibri" panose="020F0502020204030204" pitchFamily="34" charset="0"/>
              </a:rPr>
              <a:t>3 	rivers</a:t>
            </a:r>
          </a:p>
          <a:p>
            <a:pPr marL="360000" indent="-360000">
              <a:spcBef>
                <a:spcPts val="600"/>
              </a:spcBef>
            </a:pPr>
            <a:r>
              <a:rPr lang="en-US" altLang="zh-TW" sz="2000" dirty="0">
                <a:latin typeface="Calibri" panose="020F0502020204030204" pitchFamily="34" charset="0"/>
              </a:rPr>
              <a:t>	____________________________________________________</a:t>
            </a:r>
          </a:p>
          <a:p>
            <a:pPr marL="360000" indent="-360000">
              <a:spcBef>
                <a:spcPts val="600"/>
              </a:spcBef>
            </a:pPr>
            <a:r>
              <a:rPr lang="en-US" altLang="zh-TW" sz="2000" dirty="0">
                <a:latin typeface="Calibri" panose="020F0502020204030204" pitchFamily="34" charset="0"/>
              </a:rPr>
              <a:t>4 	roads</a:t>
            </a:r>
          </a:p>
          <a:p>
            <a:pPr marL="360000" indent="-360000">
              <a:spcBef>
                <a:spcPts val="600"/>
              </a:spcBef>
            </a:pPr>
            <a:r>
              <a:rPr lang="en-US" altLang="zh-TW" sz="2000" dirty="0">
                <a:latin typeface="Calibri" panose="020F0502020204030204" pitchFamily="34" charset="0"/>
              </a:rPr>
              <a:t>	____________________________________________________</a:t>
            </a:r>
          </a:p>
          <a:p>
            <a:pPr marL="360000" indent="-360000">
              <a:spcBef>
                <a:spcPts val="600"/>
              </a:spcBef>
            </a:pPr>
            <a:r>
              <a:rPr lang="en-US" altLang="zh-TW" sz="2000" dirty="0">
                <a:latin typeface="Calibri" panose="020F0502020204030204" pitchFamily="34" charset="0"/>
              </a:rPr>
              <a:t>5 	sand</a:t>
            </a:r>
          </a:p>
          <a:p>
            <a:pPr marL="360000" indent="-360000">
              <a:spcBef>
                <a:spcPts val="600"/>
              </a:spcBef>
            </a:pPr>
            <a:r>
              <a:rPr lang="en-US" altLang="zh-TW" sz="2000" dirty="0">
                <a:latin typeface="Calibri" panose="020F0502020204030204" pitchFamily="34" charset="0"/>
              </a:rPr>
              <a:t>	____________________________________________________</a:t>
            </a:r>
          </a:p>
          <a:p>
            <a:pPr marL="360000" indent="-360000">
              <a:spcBef>
                <a:spcPts val="600"/>
              </a:spcBef>
            </a:pPr>
            <a:r>
              <a:rPr lang="en-US" altLang="zh-TW" sz="2000" dirty="0">
                <a:latin typeface="Calibri" panose="020F0502020204030204" pitchFamily="34" charset="0"/>
              </a:rPr>
              <a:t>6 	trees</a:t>
            </a:r>
          </a:p>
          <a:p>
            <a:pPr marL="360000" indent="-360000">
              <a:spcBef>
                <a:spcPts val="600"/>
              </a:spcBef>
            </a:pPr>
            <a:r>
              <a:rPr lang="en-US" altLang="zh-TW" sz="2000" dirty="0">
                <a:latin typeface="Calibri" panose="020F0502020204030204" pitchFamily="34" charset="0"/>
              </a:rPr>
              <a:t>	____________________________________________________</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703B9C53-CCB5-48E6-B0F7-BEF1329C5A2E}"/>
              </a:ext>
            </a:extLst>
          </p:cNvPr>
          <p:cNvSpPr/>
          <p:nvPr/>
        </p:nvSpPr>
        <p:spPr>
          <a:xfrm>
            <a:off x="1223613" y="1676586"/>
            <a:ext cx="625012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bridges had disappeared – water</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703B9C53-CCB5-48E6-B0F7-BEF1329C5A2E}"/>
              </a:ext>
            </a:extLst>
          </p:cNvPr>
          <p:cNvSpPr/>
          <p:nvPr/>
        </p:nvSpPr>
        <p:spPr>
          <a:xfrm>
            <a:off x="1223613" y="2432519"/>
            <a:ext cx="625012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farmland had turned into desert – wind</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703B9C53-CCB5-48E6-B0F7-BEF1329C5A2E}"/>
              </a:ext>
            </a:extLst>
          </p:cNvPr>
          <p:cNvSpPr/>
          <p:nvPr/>
        </p:nvSpPr>
        <p:spPr>
          <a:xfrm>
            <a:off x="1232574" y="3201233"/>
            <a:ext cx="625012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rivers had changed course – water</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703B9C53-CCB5-48E6-B0F7-BEF1329C5A2E}"/>
              </a:ext>
            </a:extLst>
          </p:cNvPr>
          <p:cNvSpPr/>
          <p:nvPr/>
        </p:nvSpPr>
        <p:spPr>
          <a:xfrm>
            <a:off x="1223613" y="3950171"/>
            <a:ext cx="625012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roads had disappeared – water</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703B9C53-CCB5-48E6-B0F7-BEF1329C5A2E}"/>
              </a:ext>
            </a:extLst>
          </p:cNvPr>
          <p:cNvSpPr/>
          <p:nvPr/>
        </p:nvSpPr>
        <p:spPr>
          <a:xfrm>
            <a:off x="1255512" y="4738661"/>
            <a:ext cx="625012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sand had moved to new areas – wind</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703B9C53-CCB5-48E6-B0F7-BEF1329C5A2E}"/>
              </a:ext>
            </a:extLst>
          </p:cNvPr>
          <p:cNvSpPr/>
          <p:nvPr/>
        </p:nvSpPr>
        <p:spPr>
          <a:xfrm>
            <a:off x="1287408" y="5502523"/>
            <a:ext cx="625012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trees had washed away – water</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062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23</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37960" y="963494"/>
            <a:ext cx="8489131"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Change the verbs to the past perfect simple where</a:t>
            </a:r>
            <a:r>
              <a:rPr lang="zh-TW" altLang="en-US" sz="2000" dirty="0">
                <a:latin typeface="Calibri" panose="020F0502020204030204" pitchFamily="34" charset="0"/>
              </a:rPr>
              <a:t> </a:t>
            </a:r>
            <a:r>
              <a:rPr lang="en-US" altLang="zh-TW" sz="2000" dirty="0">
                <a:latin typeface="Calibri" panose="020F0502020204030204" pitchFamily="34" charset="0"/>
              </a:rPr>
              <a:t>necessary.</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2A6397A8-5236-4AF0-967D-A63703385A06}"/>
              </a:ext>
            </a:extLst>
          </p:cNvPr>
          <p:cNvSpPr/>
          <p:nvPr/>
        </p:nvSpPr>
        <p:spPr>
          <a:xfrm>
            <a:off x="327485" y="250719"/>
            <a:ext cx="846655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a:t>
            </a:r>
            <a:r>
              <a:rPr lang="en-US" altLang="zh-TW" sz="3200" b="1" dirty="0"/>
              <a:t> </a:t>
            </a:r>
            <a:r>
              <a:rPr lang="zh-TW" altLang="en-US" sz="3200" b="1" dirty="0"/>
              <a:t> </a:t>
            </a:r>
            <a:r>
              <a:rPr lang="en-US" altLang="zh-TW" sz="3200" b="1" dirty="0">
                <a:solidFill>
                  <a:schemeClr val="tx1">
                    <a:lumMod val="65000"/>
                    <a:lumOff val="35000"/>
                  </a:schemeClr>
                </a:solidFill>
                <a:latin typeface="Calibri" panose="020F0502020204030204" pitchFamily="34" charset="0"/>
              </a:rPr>
              <a:t>past perfect simple</a:t>
            </a:r>
            <a:endParaRPr lang="zh-TW" altLang="en-US" sz="3200" b="1" dirty="0">
              <a:solidFill>
                <a:schemeClr val="tx1">
                  <a:lumMod val="65000"/>
                  <a:lumOff val="35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DCA4AEAB-DCAD-4D5A-A85B-E144CD702E0D}"/>
              </a:ext>
            </a:extLst>
          </p:cNvPr>
          <p:cNvSpPr/>
          <p:nvPr/>
        </p:nvSpPr>
        <p:spPr>
          <a:xfrm>
            <a:off x="688348" y="1569437"/>
            <a:ext cx="8172000" cy="4375557"/>
          </a:xfrm>
          <a:prstGeom prst="rect">
            <a:avLst/>
          </a:prstGeom>
        </p:spPr>
        <p:txBody>
          <a:bodyPr wrap="square">
            <a:spAutoFit/>
          </a:bodyPr>
          <a:lstStyle/>
          <a:p>
            <a:pPr marL="358775" indent="-358775">
              <a:spcBef>
                <a:spcPts val="200"/>
              </a:spcBef>
            </a:pPr>
            <a:r>
              <a:rPr lang="en-US" altLang="zh-TW" sz="2000" dirty="0">
                <a:latin typeface="Calibri" panose="020F0502020204030204" pitchFamily="34" charset="0"/>
              </a:rPr>
              <a:t>1 	By the time the storm reached land, most</a:t>
            </a:r>
            <a:r>
              <a:rPr lang="zh-TW" altLang="en-US" sz="2000" dirty="0">
                <a:latin typeface="Calibri" panose="020F0502020204030204" pitchFamily="34" charset="0"/>
              </a:rPr>
              <a:t> </a:t>
            </a:r>
            <a:r>
              <a:rPr lang="en-US" altLang="zh-TW" sz="2000" dirty="0">
                <a:latin typeface="Calibri" panose="020F0502020204030204" pitchFamily="34" charset="0"/>
              </a:rPr>
              <a:t>residents left the area.</a:t>
            </a:r>
          </a:p>
          <a:p>
            <a:pPr marL="360000" indent="-360000">
              <a:spcBef>
                <a:spcPts val="200"/>
              </a:spcBef>
            </a:pPr>
            <a:r>
              <a:rPr lang="en-US" altLang="zh-TW" sz="2000" dirty="0">
                <a:latin typeface="Calibri" panose="020F0502020204030204" pitchFamily="34" charset="0"/>
              </a:rPr>
              <a:t>	________________________________________</a:t>
            </a:r>
          </a:p>
          <a:p>
            <a:pPr marL="360000" indent="-360000">
              <a:spcBef>
                <a:spcPts val="200"/>
              </a:spcBef>
            </a:pPr>
            <a:r>
              <a:rPr lang="en-US" altLang="zh-TW" sz="2000" dirty="0">
                <a:latin typeface="Calibri" panose="020F0502020204030204" pitchFamily="34" charset="0"/>
              </a:rPr>
              <a:t>2 	When people got back home, they were</a:t>
            </a:r>
            <a:r>
              <a:rPr lang="zh-TW" altLang="en-US" sz="2000" dirty="0">
                <a:latin typeface="Calibri" panose="020F0502020204030204" pitchFamily="34" charset="0"/>
              </a:rPr>
              <a:t> </a:t>
            </a:r>
            <a:r>
              <a:rPr lang="en-US" altLang="zh-TW" sz="2000" dirty="0">
                <a:latin typeface="Calibri" panose="020F0502020204030204" pitchFamily="34" charset="0"/>
              </a:rPr>
              <a:t>amazed at what happened.</a:t>
            </a:r>
          </a:p>
          <a:p>
            <a:pPr marL="360000" indent="-360000">
              <a:spcBef>
                <a:spcPts val="200"/>
              </a:spcBef>
            </a:pPr>
            <a:r>
              <a:rPr lang="en-US" altLang="zh-TW" sz="2000" dirty="0">
                <a:latin typeface="Calibri" panose="020F0502020204030204" pitchFamily="34" charset="0"/>
              </a:rPr>
              <a:t>	________________________________________</a:t>
            </a:r>
          </a:p>
          <a:p>
            <a:pPr marL="360000" indent="-360000">
              <a:spcBef>
                <a:spcPts val="200"/>
              </a:spcBef>
            </a:pPr>
            <a:r>
              <a:rPr lang="en-US" altLang="zh-TW" sz="2000" dirty="0">
                <a:latin typeface="Calibri" panose="020F0502020204030204" pitchFamily="34" charset="0"/>
              </a:rPr>
              <a:t>3 	In some places, before the hurricane there were</a:t>
            </a:r>
            <a:r>
              <a:rPr lang="zh-TW" altLang="en-US" sz="2000" dirty="0">
                <a:latin typeface="Calibri" panose="020F0502020204030204" pitchFamily="34" charset="0"/>
              </a:rPr>
              <a:t> </a:t>
            </a:r>
            <a:r>
              <a:rPr lang="en-US" altLang="zh-TW" sz="2000" dirty="0">
                <a:latin typeface="Calibri" panose="020F0502020204030204" pitchFamily="34" charset="0"/>
              </a:rPr>
              <a:t>trees, but now there was nothing.</a:t>
            </a:r>
          </a:p>
          <a:p>
            <a:pPr marL="360000" indent="-360000">
              <a:spcBef>
                <a:spcPts val="200"/>
              </a:spcBef>
            </a:pPr>
            <a:r>
              <a:rPr lang="en-US" altLang="zh-TW" sz="2000" dirty="0">
                <a:latin typeface="Calibri" panose="020F0502020204030204" pitchFamily="34" charset="0"/>
              </a:rPr>
              <a:t>	________________________________________</a:t>
            </a:r>
          </a:p>
          <a:p>
            <a:pPr marL="360000" indent="-360000">
              <a:spcBef>
                <a:spcPts val="200"/>
              </a:spcBef>
            </a:pPr>
            <a:r>
              <a:rPr lang="en-US" altLang="zh-TW" sz="2000" dirty="0">
                <a:latin typeface="Calibri" panose="020F0502020204030204" pitchFamily="34" charset="0"/>
              </a:rPr>
              <a:t>4 	Many roads and bridges disappeared by the</a:t>
            </a:r>
            <a:r>
              <a:rPr lang="zh-TW" altLang="en-US" sz="2000" dirty="0">
                <a:latin typeface="Calibri" panose="020F0502020204030204" pitchFamily="34" charset="0"/>
              </a:rPr>
              <a:t> </a:t>
            </a:r>
            <a:r>
              <a:rPr lang="en-US" altLang="zh-TW" sz="2000" dirty="0">
                <a:latin typeface="Calibri" panose="020F0502020204030204" pitchFamily="34" charset="0"/>
              </a:rPr>
              <a:t>end of the first day.</a:t>
            </a:r>
          </a:p>
          <a:p>
            <a:pPr marL="360000" indent="-360000">
              <a:spcBef>
                <a:spcPts val="200"/>
              </a:spcBef>
            </a:pPr>
            <a:r>
              <a:rPr lang="en-US" altLang="zh-TW" sz="2000" dirty="0">
                <a:latin typeface="Calibri" panose="020F0502020204030204" pitchFamily="34" charset="0"/>
              </a:rPr>
              <a:t>	________________________________________</a:t>
            </a:r>
          </a:p>
          <a:p>
            <a:pPr marL="360000" indent="-360000">
              <a:spcBef>
                <a:spcPts val="200"/>
              </a:spcBef>
            </a:pPr>
            <a:r>
              <a:rPr lang="en-US" altLang="zh-TW" sz="2000" dirty="0">
                <a:latin typeface="Calibri" panose="020F0502020204030204" pitchFamily="34" charset="0"/>
              </a:rPr>
              <a:t>5 	After the hurricane, there was a desert where</a:t>
            </a:r>
            <a:r>
              <a:rPr lang="zh-TW" altLang="en-US" sz="2000" dirty="0">
                <a:latin typeface="Calibri" panose="020F0502020204030204" pitchFamily="34" charset="0"/>
              </a:rPr>
              <a:t> </a:t>
            </a:r>
            <a:r>
              <a:rPr lang="en-US" altLang="zh-TW" sz="2000" dirty="0">
                <a:latin typeface="Calibri" panose="020F0502020204030204" pitchFamily="34" charset="0"/>
              </a:rPr>
              <a:t>people had farms.</a:t>
            </a:r>
          </a:p>
          <a:p>
            <a:pPr marL="360000" indent="-360000">
              <a:spcBef>
                <a:spcPts val="200"/>
              </a:spcBef>
            </a:pPr>
            <a:r>
              <a:rPr lang="en-US" altLang="zh-TW" sz="2000" dirty="0">
                <a:latin typeface="Calibri" panose="020F0502020204030204" pitchFamily="34" charset="0"/>
              </a:rPr>
              <a:t>	________________________________________</a:t>
            </a:r>
          </a:p>
          <a:p>
            <a:pPr marL="360000" indent="-360000">
              <a:spcBef>
                <a:spcPts val="200"/>
              </a:spcBef>
            </a:pPr>
            <a:r>
              <a:rPr lang="en-US" altLang="zh-TW" sz="2000" dirty="0">
                <a:latin typeface="Calibri" panose="020F0502020204030204" pitchFamily="34" charset="0"/>
              </a:rPr>
              <a:t>6	It became clear how much changed when</a:t>
            </a:r>
            <a:r>
              <a:rPr lang="zh-TW" altLang="en-US" sz="2000" dirty="0">
                <a:latin typeface="Calibri" panose="020F0502020204030204" pitchFamily="34" charset="0"/>
              </a:rPr>
              <a:t> </a:t>
            </a:r>
            <a:r>
              <a:rPr lang="en-US" altLang="zh-TW" sz="2000" dirty="0">
                <a:latin typeface="Calibri" panose="020F0502020204030204" pitchFamily="34" charset="0"/>
              </a:rPr>
              <a:t>people saw the satellite images.</a:t>
            </a:r>
          </a:p>
          <a:p>
            <a:pPr marL="358775" indent="-358775">
              <a:spcBef>
                <a:spcPts val="200"/>
              </a:spcBef>
            </a:pPr>
            <a:r>
              <a:rPr lang="en-US" altLang="zh-TW" sz="2000" dirty="0">
                <a:latin typeface="Calibri" panose="020F0502020204030204" pitchFamily="34" charset="0"/>
              </a:rPr>
              <a:t>	________________________________________</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id="{E6C490A2-CCC1-463D-AF50-525BF4574798}"/>
              </a:ext>
            </a:extLst>
          </p:cNvPr>
          <p:cNvSpPr/>
          <p:nvPr/>
        </p:nvSpPr>
        <p:spPr>
          <a:xfrm>
            <a:off x="1100865" y="1962825"/>
            <a:ext cx="3934090"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most residents had left the area</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id="{A186931A-BF77-4578-AC06-778983E69BB3}"/>
              </a:ext>
            </a:extLst>
          </p:cNvPr>
          <p:cNvSpPr/>
          <p:nvPr/>
        </p:nvSpPr>
        <p:spPr>
          <a:xfrm>
            <a:off x="1085958" y="2603000"/>
            <a:ext cx="2848857"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at what had happened</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D6FE216F-C58B-453D-8712-2712CFC4C471}"/>
              </a:ext>
            </a:extLst>
          </p:cNvPr>
          <p:cNvSpPr/>
          <p:nvPr/>
        </p:nvSpPr>
        <p:spPr>
          <a:xfrm>
            <a:off x="1058388" y="3573014"/>
            <a:ext cx="2593980"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there had been trees</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4E944A1C-6198-4164-9BDD-8F16FE246B9A}"/>
              </a:ext>
            </a:extLst>
          </p:cNvPr>
          <p:cNvSpPr/>
          <p:nvPr/>
        </p:nvSpPr>
        <p:spPr>
          <a:xfrm>
            <a:off x="1093225" y="4221125"/>
            <a:ext cx="4270721"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roads and bridges had disappeared</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DC3EF912-0107-455B-AD9E-23A69D8514C8}"/>
              </a:ext>
            </a:extLst>
          </p:cNvPr>
          <p:cNvSpPr/>
          <p:nvPr/>
        </p:nvSpPr>
        <p:spPr>
          <a:xfrm>
            <a:off x="1124429" y="4890977"/>
            <a:ext cx="3523722"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where people had had farms</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B1A5D505-6DB6-446E-86C5-BD20D4C124D6}"/>
              </a:ext>
            </a:extLst>
          </p:cNvPr>
          <p:cNvSpPr/>
          <p:nvPr/>
        </p:nvSpPr>
        <p:spPr>
          <a:xfrm>
            <a:off x="1124429" y="5560829"/>
            <a:ext cx="2957861"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how much had changed</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63294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D97DEFB6-6542-4304-92E8-EEAC3BCB0A76}"/>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23</a:t>
            </a:r>
            <a:endParaRPr lang="zh-TW" altLang="en-US" sz="1200" b="1" dirty="0">
              <a:solidFill>
                <a:schemeClr val="tx1">
                  <a:lumMod val="50000"/>
                  <a:lumOff val="50000"/>
                </a:schemeClr>
              </a:solidFill>
              <a:latin typeface="Calibri" panose="020F0502020204030204" pitchFamily="34" charset="0"/>
            </a:endParaRPr>
          </a:p>
        </p:txBody>
      </p:sp>
      <p:sp>
        <p:nvSpPr>
          <p:cNvPr id="16" name="矩形 15">
            <a:extLst>
              <a:ext uri="{FF2B5EF4-FFF2-40B4-BE49-F238E27FC236}">
                <a16:creationId xmlns:a16="http://schemas.microsoft.com/office/drawing/2014/main" id="{8769DC3F-F870-49AA-A2F9-2ABC58C59C41}"/>
              </a:ext>
            </a:extLst>
          </p:cNvPr>
          <p:cNvSpPr/>
          <p:nvPr/>
        </p:nvSpPr>
        <p:spPr>
          <a:xfrm>
            <a:off x="327485" y="341289"/>
            <a:ext cx="8456367"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Complete the news item with the past simple and</a:t>
            </a:r>
            <a:r>
              <a:rPr lang="zh-TW" altLang="en-US" sz="2000" dirty="0">
                <a:latin typeface="Calibri" panose="020F0502020204030204" pitchFamily="34" charset="0"/>
              </a:rPr>
              <a:t> </a:t>
            </a:r>
            <a:r>
              <a:rPr lang="en-US" altLang="zh-TW" sz="2000" dirty="0">
                <a:latin typeface="Calibri" panose="020F0502020204030204" pitchFamily="34" charset="0"/>
              </a:rPr>
              <a:t>past perfect simple form of these verbs.</a:t>
            </a:r>
            <a:endParaRPr lang="zh-TW" altLang="en-US" sz="2000" dirty="0">
              <a:latin typeface="Calibri" panose="020F0502020204030204" pitchFamily="34" charset="0"/>
            </a:endParaRPr>
          </a:p>
        </p:txBody>
      </p:sp>
      <p:sp>
        <p:nvSpPr>
          <p:cNvPr id="4" name="矩形 3">
            <a:extLst>
              <a:ext uri="{FF2B5EF4-FFF2-40B4-BE49-F238E27FC236}">
                <a16:creationId xmlns:a16="http://schemas.microsoft.com/office/drawing/2014/main" id="{BA71542D-16CC-43F3-98BB-0D87CCF470CC}"/>
              </a:ext>
            </a:extLst>
          </p:cNvPr>
          <p:cNvSpPr/>
          <p:nvPr/>
        </p:nvSpPr>
        <p:spPr>
          <a:xfrm>
            <a:off x="704467" y="2084333"/>
            <a:ext cx="8079384" cy="2246769"/>
          </a:xfrm>
          <a:prstGeom prst="rect">
            <a:avLst/>
          </a:prstGeom>
        </p:spPr>
        <p:txBody>
          <a:bodyPr wrap="square">
            <a:spAutoFit/>
          </a:bodyPr>
          <a:lstStyle/>
          <a:p>
            <a:pPr>
              <a:spcBef>
                <a:spcPts val="200"/>
              </a:spcBef>
            </a:pPr>
            <a:r>
              <a:rPr lang="en-US" altLang="zh-TW" sz="2000" dirty="0">
                <a:latin typeface="Calibri" panose="020F0502020204030204" pitchFamily="34" charset="0"/>
              </a:rPr>
              <a:t>Rescuers in Scotland 1 _____________________</a:t>
            </a:r>
            <a:r>
              <a:rPr lang="zh-TW" altLang="en-US" sz="2000" dirty="0">
                <a:latin typeface="Calibri" panose="020F0502020204030204" pitchFamily="34" charset="0"/>
              </a:rPr>
              <a:t> </a:t>
            </a:r>
            <a:r>
              <a:rPr lang="en-US" altLang="zh-TW" sz="2000" dirty="0">
                <a:latin typeface="Calibri" panose="020F0502020204030204" pitchFamily="34" charset="0"/>
              </a:rPr>
              <a:t>to</a:t>
            </a:r>
            <a:r>
              <a:rPr lang="zh-TW" altLang="en-US" sz="2000" dirty="0">
                <a:latin typeface="Calibri" panose="020F0502020204030204" pitchFamily="34" charset="0"/>
              </a:rPr>
              <a:t> </a:t>
            </a:r>
            <a:r>
              <a:rPr lang="en-US" altLang="zh-TW" sz="2000" dirty="0">
                <a:latin typeface="Calibri" panose="020F0502020204030204" pitchFamily="34" charset="0"/>
              </a:rPr>
              <a:t>return twenty whales to the sea this weekend.</a:t>
            </a:r>
            <a:r>
              <a:rPr lang="zh-TW" altLang="en-US" sz="2000" dirty="0">
                <a:latin typeface="Calibri" panose="020F0502020204030204" pitchFamily="34" charset="0"/>
              </a:rPr>
              <a:t> </a:t>
            </a:r>
            <a:r>
              <a:rPr lang="en-US" altLang="zh-TW" sz="2000" dirty="0">
                <a:latin typeface="Calibri" panose="020F0502020204030204" pitchFamily="34" charset="0"/>
              </a:rPr>
              <a:t>The whales 2 _____________________</a:t>
            </a:r>
            <a:r>
              <a:rPr lang="zh-TW" altLang="en-US" sz="2000" dirty="0">
                <a:latin typeface="Calibri" panose="020F0502020204030204" pitchFamily="34" charset="0"/>
              </a:rPr>
              <a:t> </a:t>
            </a:r>
            <a:r>
              <a:rPr lang="en-US" altLang="zh-TW" sz="2000" dirty="0">
                <a:latin typeface="Calibri" panose="020F0502020204030204" pitchFamily="34" charset="0"/>
              </a:rPr>
              <a:t>from a larger</a:t>
            </a:r>
            <a:r>
              <a:rPr lang="zh-TW" altLang="en-US" sz="2000" dirty="0">
                <a:latin typeface="Calibri" panose="020F0502020204030204" pitchFamily="34" charset="0"/>
              </a:rPr>
              <a:t> </a:t>
            </a:r>
            <a:r>
              <a:rPr lang="en-US" altLang="zh-TW" sz="2000" dirty="0">
                <a:latin typeface="Calibri" panose="020F0502020204030204" pitchFamily="34" charset="0"/>
              </a:rPr>
              <a:t>group that 3 _____________________</a:t>
            </a:r>
            <a:r>
              <a:rPr lang="zh-TW" altLang="en-US" sz="2000" dirty="0">
                <a:latin typeface="Calibri" panose="020F0502020204030204" pitchFamily="34" charset="0"/>
              </a:rPr>
              <a:t> </a:t>
            </a:r>
            <a:r>
              <a:rPr lang="en-US" altLang="zh-TW" sz="2000" dirty="0">
                <a:latin typeface="Calibri" panose="020F0502020204030204" pitchFamily="34" charset="0"/>
              </a:rPr>
              <a:t>stuck on the</a:t>
            </a:r>
            <a:r>
              <a:rPr lang="zh-TW" altLang="en-US" sz="2000" dirty="0">
                <a:latin typeface="Calibri" panose="020F0502020204030204" pitchFamily="34" charset="0"/>
              </a:rPr>
              <a:t> </a:t>
            </a:r>
            <a:r>
              <a:rPr lang="en-US" altLang="zh-TW" sz="2000" dirty="0">
                <a:latin typeface="Calibri" panose="020F0502020204030204" pitchFamily="34" charset="0"/>
              </a:rPr>
              <a:t>beach. Several other whales 4</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a:t>
            </a:r>
            <a:r>
              <a:rPr lang="zh-TW" altLang="en-US" sz="2000" dirty="0">
                <a:latin typeface="Calibri" panose="020F0502020204030204" pitchFamily="34" charset="0"/>
              </a:rPr>
              <a:t> </a:t>
            </a:r>
            <a:r>
              <a:rPr lang="en-US" altLang="zh-TW" sz="2000" dirty="0">
                <a:latin typeface="Calibri" panose="020F0502020204030204" pitchFamily="34" charset="0"/>
              </a:rPr>
              <a:t>before the rescuers 5 _______________</a:t>
            </a:r>
            <a:r>
              <a:rPr lang="zh-TW" altLang="en-US" sz="2000" dirty="0">
                <a:latin typeface="Calibri" panose="020F0502020204030204" pitchFamily="34" charset="0"/>
              </a:rPr>
              <a:t> </a:t>
            </a:r>
            <a:r>
              <a:rPr lang="en-US" altLang="zh-TW" sz="2000" dirty="0">
                <a:latin typeface="Calibri" panose="020F0502020204030204" pitchFamily="34" charset="0"/>
              </a:rPr>
              <a:t>help</a:t>
            </a:r>
            <a:r>
              <a:rPr lang="zh-TW" altLang="en-US" sz="2000" dirty="0">
                <a:latin typeface="Calibri" panose="020F0502020204030204" pitchFamily="34" charset="0"/>
              </a:rPr>
              <a:t> </a:t>
            </a:r>
            <a:r>
              <a:rPr lang="en-US" altLang="zh-TW" sz="2000" dirty="0">
                <a:latin typeface="Calibri" panose="020F0502020204030204" pitchFamily="34" charset="0"/>
              </a:rPr>
              <a:t>them. Earlier the rescue team 6</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a:t>
            </a:r>
            <a:r>
              <a:rPr lang="zh-TW" altLang="en-US" sz="2000" dirty="0">
                <a:latin typeface="Calibri" panose="020F0502020204030204" pitchFamily="34" charset="0"/>
              </a:rPr>
              <a:t> </a:t>
            </a:r>
            <a:r>
              <a:rPr lang="en-US" altLang="zh-TW" sz="2000" dirty="0">
                <a:latin typeface="Calibri" panose="020F0502020204030204" pitchFamily="34" charset="0"/>
              </a:rPr>
              <a:t>unsuccessfully to stop the whales from coming</a:t>
            </a:r>
            <a:r>
              <a:rPr lang="zh-TW" altLang="en-US" sz="2000" dirty="0">
                <a:latin typeface="Calibri" panose="020F0502020204030204" pitchFamily="34" charset="0"/>
              </a:rPr>
              <a:t> </a:t>
            </a:r>
            <a:r>
              <a:rPr lang="en-US" altLang="zh-TW" sz="2000" dirty="0">
                <a:latin typeface="Calibri" panose="020F0502020204030204" pitchFamily="34" charset="0"/>
              </a:rPr>
              <a:t>too close to the shore. The reason for the whales’</a:t>
            </a:r>
            <a:r>
              <a:rPr lang="zh-TW" altLang="en-US" sz="2000" dirty="0">
                <a:latin typeface="Calibri" panose="020F0502020204030204" pitchFamily="34" charset="0"/>
              </a:rPr>
              <a:t> </a:t>
            </a:r>
            <a:r>
              <a:rPr lang="en-US" altLang="zh-TW" sz="2000" dirty="0" err="1">
                <a:latin typeface="Calibri" panose="020F0502020204030204" pitchFamily="34" charset="0"/>
              </a:rPr>
              <a:t>behaviour</a:t>
            </a:r>
            <a:r>
              <a:rPr lang="en-US" altLang="zh-TW" sz="2000" dirty="0">
                <a:latin typeface="Calibri" panose="020F0502020204030204" pitchFamily="34" charset="0"/>
              </a:rPr>
              <a:t> is not clear.</a:t>
            </a:r>
          </a:p>
        </p:txBody>
      </p:sp>
      <p:sp>
        <p:nvSpPr>
          <p:cNvPr id="27" name="矩形 26">
            <a:extLst>
              <a:ext uri="{FF2B5EF4-FFF2-40B4-BE49-F238E27FC236}">
                <a16:creationId xmlns:a16="http://schemas.microsoft.com/office/drawing/2014/main" id="{A1C90F31-5F5B-4268-BB7E-FD174627DD88}"/>
              </a:ext>
            </a:extLst>
          </p:cNvPr>
          <p:cNvSpPr/>
          <p:nvPr/>
        </p:nvSpPr>
        <p:spPr>
          <a:xfrm>
            <a:off x="3935145" y="2137449"/>
            <a:ext cx="12410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managed</a:t>
            </a:r>
          </a:p>
        </p:txBody>
      </p:sp>
      <p:sp>
        <p:nvSpPr>
          <p:cNvPr id="31" name="矩形 30">
            <a:extLst>
              <a:ext uri="{FF2B5EF4-FFF2-40B4-BE49-F238E27FC236}">
                <a16:creationId xmlns:a16="http://schemas.microsoft.com/office/drawing/2014/main" id="{648F8D49-09F5-49A9-A814-B793C537A38D}"/>
              </a:ext>
            </a:extLst>
          </p:cNvPr>
          <p:cNvSpPr/>
          <p:nvPr/>
        </p:nvSpPr>
        <p:spPr>
          <a:xfrm>
            <a:off x="5591460" y="2433318"/>
            <a:ext cx="745717" cy="369332"/>
          </a:xfrm>
          <a:prstGeom prst="rect">
            <a:avLst/>
          </a:prstGeom>
        </p:spPr>
        <p:txBody>
          <a:bodyPr wrap="none">
            <a:spAutoFit/>
          </a:bodyPr>
          <a:lstStyle/>
          <a:p>
            <a:r>
              <a:rPr lang="en-US" altLang="zh-TW" b="1" dirty="0">
                <a:solidFill>
                  <a:srgbClr val="FF0066"/>
                </a:solidFill>
                <a:latin typeface="Segoe Print" panose="02000600000000000000" pitchFamily="2" charset="0"/>
              </a:rPr>
              <a:t>were</a:t>
            </a:r>
          </a:p>
        </p:txBody>
      </p:sp>
      <p:sp>
        <p:nvSpPr>
          <p:cNvPr id="32" name="矩形 31">
            <a:extLst>
              <a:ext uri="{FF2B5EF4-FFF2-40B4-BE49-F238E27FC236}">
                <a16:creationId xmlns:a16="http://schemas.microsoft.com/office/drawing/2014/main" id="{D5C66280-67A3-428F-A6BE-33B369D107F3}"/>
              </a:ext>
            </a:extLst>
          </p:cNvPr>
          <p:cNvSpPr/>
          <p:nvPr/>
        </p:nvSpPr>
        <p:spPr>
          <a:xfrm>
            <a:off x="2643089" y="2734968"/>
            <a:ext cx="1561646"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had become</a:t>
            </a:r>
          </a:p>
        </p:txBody>
      </p:sp>
      <p:sp>
        <p:nvSpPr>
          <p:cNvPr id="33" name="矩形 32">
            <a:extLst>
              <a:ext uri="{FF2B5EF4-FFF2-40B4-BE49-F238E27FC236}">
                <a16:creationId xmlns:a16="http://schemas.microsoft.com/office/drawing/2014/main" id="{4028DD1A-6586-43CE-A61A-6F08C9D257FB}"/>
              </a:ext>
            </a:extLst>
          </p:cNvPr>
          <p:cNvSpPr/>
          <p:nvPr/>
        </p:nvSpPr>
        <p:spPr>
          <a:xfrm>
            <a:off x="1997790" y="3047907"/>
            <a:ext cx="2153154"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had already died</a:t>
            </a:r>
          </a:p>
        </p:txBody>
      </p:sp>
      <p:pic>
        <p:nvPicPr>
          <p:cNvPr id="6146" name="Picture 2"/>
          <p:cNvPicPr>
            <a:picLocks noChangeAspect="1" noChangeArrowheads="1"/>
          </p:cNvPicPr>
          <p:nvPr/>
        </p:nvPicPr>
        <p:blipFill>
          <a:blip r:embed="rId2"/>
          <a:srcRect/>
          <a:stretch>
            <a:fillRect/>
          </a:stretch>
        </p:blipFill>
        <p:spPr bwMode="auto">
          <a:xfrm>
            <a:off x="835192" y="1219013"/>
            <a:ext cx="5273749" cy="600938"/>
          </a:xfrm>
          <a:prstGeom prst="rect">
            <a:avLst/>
          </a:prstGeom>
          <a:noFill/>
          <a:ln w="9525">
            <a:noFill/>
            <a:miter lim="800000"/>
            <a:headEnd/>
            <a:tailEnd/>
          </a:ln>
        </p:spPr>
      </p:pic>
      <p:sp>
        <p:nvSpPr>
          <p:cNvPr id="14" name="矩形 13">
            <a:extLst>
              <a:ext uri="{FF2B5EF4-FFF2-40B4-BE49-F238E27FC236}">
                <a16:creationId xmlns:a16="http://schemas.microsoft.com/office/drawing/2014/main" id="{D5C66280-67A3-428F-A6BE-33B369D107F3}"/>
              </a:ext>
            </a:extLst>
          </p:cNvPr>
          <p:cNvSpPr/>
          <p:nvPr/>
        </p:nvSpPr>
        <p:spPr>
          <a:xfrm>
            <a:off x="6868615" y="3045420"/>
            <a:ext cx="16241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were able to</a:t>
            </a:r>
          </a:p>
        </p:txBody>
      </p:sp>
      <p:sp>
        <p:nvSpPr>
          <p:cNvPr id="15" name="矩形 14">
            <a:extLst>
              <a:ext uri="{FF2B5EF4-FFF2-40B4-BE49-F238E27FC236}">
                <a16:creationId xmlns:a16="http://schemas.microsoft.com/office/drawing/2014/main" id="{D5C66280-67A3-428F-A6BE-33B369D107F3}"/>
              </a:ext>
            </a:extLst>
          </p:cNvPr>
          <p:cNvSpPr/>
          <p:nvPr/>
        </p:nvSpPr>
        <p:spPr>
          <a:xfrm>
            <a:off x="5355467" y="3342628"/>
            <a:ext cx="1271502"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had tried</a:t>
            </a:r>
          </a:p>
        </p:txBody>
      </p:sp>
      <p:pic>
        <p:nvPicPr>
          <p:cNvPr id="6147" name="Picture 3"/>
          <p:cNvPicPr>
            <a:picLocks noChangeAspect="1" noChangeArrowheads="1"/>
          </p:cNvPicPr>
          <p:nvPr/>
        </p:nvPicPr>
        <p:blipFill>
          <a:blip r:embed="rId3"/>
          <a:srcRect/>
          <a:stretch>
            <a:fillRect/>
          </a:stretch>
        </p:blipFill>
        <p:spPr bwMode="auto">
          <a:xfrm>
            <a:off x="6025040" y="4054705"/>
            <a:ext cx="2737390" cy="2230307"/>
          </a:xfrm>
          <a:prstGeom prst="rect">
            <a:avLst/>
          </a:prstGeom>
          <a:noFill/>
          <a:ln w="9525">
            <a:noFill/>
            <a:miter lim="800000"/>
            <a:headEnd/>
            <a:tailEnd/>
          </a:ln>
        </p:spPr>
      </p:pic>
    </p:spTree>
    <p:extLst>
      <p:ext uri="{BB962C8B-B14F-4D97-AF65-F5344CB8AC3E}">
        <p14:creationId xmlns:p14="http://schemas.microsoft.com/office/powerpoint/2010/main" val="5491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P spid="3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D97DEFB6-6542-4304-92E8-EEAC3BCB0A76}"/>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23</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4F5505E4-DF74-4863-AEBE-323B42A1EFA1}"/>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a:t>
            </a:r>
            <a:r>
              <a:rPr lang="en-US" altLang="zh-TW" sz="2000" b="1" dirty="0">
                <a:latin typeface="Calibri" panose="020F0502020204030204" pitchFamily="34" charset="0"/>
                <a:cs typeface="Calibri" panose="020F0502020204030204" pitchFamily="34" charset="0"/>
              </a:rPr>
              <a:t> 	</a:t>
            </a:r>
            <a:r>
              <a:rPr lang="en-US" altLang="zh-TW" sz="2000" b="1" dirty="0"/>
              <a:t> </a:t>
            </a:r>
            <a:r>
              <a:rPr lang="en-US" altLang="zh-TW" sz="2000" b="1" dirty="0">
                <a:solidFill>
                  <a:srgbClr val="E60000"/>
                </a:solidFill>
                <a:latin typeface="Calibri" panose="020F0502020204030204" pitchFamily="34" charset="0"/>
                <a:cs typeface="Calibri" panose="020F0502020204030204" pitchFamily="34" charset="0"/>
              </a:rPr>
              <a:t>Dictation</a:t>
            </a:r>
            <a:r>
              <a:rPr lang="en-US" altLang="zh-TW" sz="2000" b="1" dirty="0"/>
              <a:t> </a:t>
            </a:r>
            <a:r>
              <a:rPr lang="zh-TW" altLang="en-US" sz="2000" b="1" dirty="0"/>
              <a:t>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a rescue</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714FF00B-14D0-454C-A215-C144C5050BA5}"/>
              </a:ext>
            </a:extLst>
          </p:cNvPr>
          <p:cNvSpPr/>
          <p:nvPr/>
        </p:nvSpPr>
        <p:spPr>
          <a:xfrm>
            <a:off x="719191" y="1956394"/>
            <a:ext cx="8074851" cy="3862596"/>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_______________________________________________________</a:t>
            </a:r>
          </a:p>
          <a:p>
            <a:pPr marL="360000" indent="-360000">
              <a:spcBef>
                <a:spcPts val="600"/>
              </a:spcBef>
            </a:pPr>
            <a:r>
              <a:rPr lang="en-US" altLang="zh-TW" sz="2000" dirty="0">
                <a:latin typeface="Calibri" panose="020F0502020204030204" pitchFamily="34" charset="0"/>
              </a:rPr>
              <a:t>	_______________________________________________________</a:t>
            </a:r>
          </a:p>
          <a:p>
            <a:pPr marL="360000" indent="-360000">
              <a:spcBef>
                <a:spcPts val="600"/>
              </a:spcBef>
            </a:pPr>
            <a:r>
              <a:rPr lang="en-US" altLang="zh-TW" sz="2000" dirty="0">
                <a:latin typeface="Calibri" panose="020F0502020204030204" pitchFamily="34" charset="0"/>
              </a:rPr>
              <a:t>b</a:t>
            </a:r>
            <a:r>
              <a:rPr lang="zh-TW" altLang="en-US" sz="2000" dirty="0">
                <a:latin typeface="Calibri" panose="020F0502020204030204" pitchFamily="34" charset="0"/>
              </a:rPr>
              <a:t> </a:t>
            </a:r>
            <a:r>
              <a:rPr lang="en-US" altLang="zh-TW" sz="2000" dirty="0">
                <a:latin typeface="Calibri" panose="020F0502020204030204" pitchFamily="34" charset="0"/>
              </a:rPr>
              <a:t>	_______________________________________________________</a:t>
            </a:r>
          </a:p>
          <a:p>
            <a:pPr marL="360000" indent="-360000">
              <a:spcBef>
                <a:spcPts val="600"/>
              </a:spcBef>
            </a:pPr>
            <a:r>
              <a:rPr lang="en-US" altLang="zh-TW" sz="2000" dirty="0">
                <a:latin typeface="Calibri" panose="020F0502020204030204" pitchFamily="34" charset="0"/>
              </a:rPr>
              <a:t>	_______________________________________________________</a:t>
            </a:r>
          </a:p>
          <a:p>
            <a:pPr marL="360000" indent="-360000">
              <a:spcBef>
                <a:spcPts val="600"/>
              </a:spcBef>
            </a:pPr>
            <a:r>
              <a:rPr lang="en-US" altLang="zh-TW" sz="2000" dirty="0">
                <a:latin typeface="Calibri" panose="020F0502020204030204" pitchFamily="34" charset="0"/>
              </a:rPr>
              <a:t>c	_______________________________________________________</a:t>
            </a:r>
          </a:p>
          <a:p>
            <a:pPr marL="360000" indent="-360000">
              <a:spcBef>
                <a:spcPts val="600"/>
              </a:spcBef>
            </a:pPr>
            <a:r>
              <a:rPr lang="en-US" altLang="zh-TW" sz="2000" dirty="0">
                <a:latin typeface="Calibri" panose="020F0502020204030204" pitchFamily="34" charset="0"/>
              </a:rPr>
              <a:t>	_______________________________________________________</a:t>
            </a:r>
          </a:p>
          <a:p>
            <a:pPr marL="360000" indent="-360000">
              <a:spcBef>
                <a:spcPts val="600"/>
              </a:spcBef>
            </a:pPr>
            <a:r>
              <a:rPr lang="en-US" altLang="zh-TW" sz="2000" dirty="0">
                <a:latin typeface="Calibri" panose="020F0502020204030204" pitchFamily="34" charset="0"/>
              </a:rPr>
              <a:t>d	_______________________________________________________</a:t>
            </a:r>
          </a:p>
          <a:p>
            <a:pPr marL="360000" indent="-360000">
              <a:spcBef>
                <a:spcPts val="600"/>
              </a:spcBef>
            </a:pPr>
            <a:r>
              <a:rPr lang="en-US" altLang="zh-TW" sz="2000" dirty="0">
                <a:latin typeface="Calibri" panose="020F0502020204030204" pitchFamily="34" charset="0"/>
              </a:rPr>
              <a:t>	_______________________________________________________</a:t>
            </a:r>
          </a:p>
          <a:p>
            <a:pPr marL="360000" indent="-360000">
              <a:spcBef>
                <a:spcPts val="600"/>
              </a:spcBef>
            </a:pPr>
            <a:r>
              <a:rPr lang="en-US" altLang="zh-TW" sz="2000" dirty="0">
                <a:latin typeface="Calibri" panose="020F0502020204030204" pitchFamily="34" charset="0"/>
              </a:rPr>
              <a:t>e	_______________________________________________________</a:t>
            </a:r>
          </a:p>
          <a:p>
            <a:pPr marL="360000" indent="-360000">
              <a:spcBef>
                <a:spcPts val="600"/>
              </a:spcBef>
            </a:pPr>
            <a:r>
              <a:rPr lang="en-US" altLang="zh-TW" sz="2000" dirty="0">
                <a:latin typeface="Calibri" panose="020F0502020204030204" pitchFamily="34" charset="0"/>
              </a:rPr>
              <a:t>	_______________________________________________________</a:t>
            </a:r>
          </a:p>
        </p:txBody>
      </p:sp>
      <p:sp>
        <p:nvSpPr>
          <p:cNvPr id="15" name="矩形 14">
            <a:extLst>
              <a:ext uri="{FF2B5EF4-FFF2-40B4-BE49-F238E27FC236}">
                <a16:creationId xmlns:a16="http://schemas.microsoft.com/office/drawing/2014/main" id="{3ECE73B4-BF6B-4986-96F3-42DC148DEFEC}"/>
              </a:ext>
            </a:extLst>
          </p:cNvPr>
          <p:cNvSpPr/>
          <p:nvPr/>
        </p:nvSpPr>
        <p:spPr>
          <a:xfrm>
            <a:off x="719191" y="803440"/>
            <a:ext cx="8097429" cy="1015663"/>
          </a:xfrm>
          <a:prstGeom prst="rect">
            <a:avLst/>
          </a:prstGeom>
        </p:spPr>
        <p:txBody>
          <a:bodyPr wrap="square">
            <a:spAutoFit/>
          </a:bodyPr>
          <a:lstStyle/>
          <a:p>
            <a:r>
              <a:rPr lang="en-US" altLang="zh-TW" sz="2000" dirty="0">
                <a:latin typeface="Calibri" panose="020F0502020204030204" pitchFamily="34" charset="0"/>
                <a:cs typeface="Calibri" panose="020F0502020204030204" pitchFamily="34" charset="0"/>
              </a:rPr>
              <a:t>Listen and write the information from</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 news item about Coast Guards. When you hear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‘full stop’, this means you have reached the end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of a sentence. Then put the sentences in order.</a:t>
            </a:r>
            <a:endParaRPr lang="zh-TW" altLang="en-US" sz="2000" dirty="0">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28F68EA3-D8EE-4E23-9671-964528A18B66}"/>
              </a:ext>
            </a:extLst>
          </p:cNvPr>
          <p:cNvSpPr/>
          <p:nvPr/>
        </p:nvSpPr>
        <p:spPr>
          <a:xfrm>
            <a:off x="7103928" y="1444306"/>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19</a:t>
            </a:r>
            <a:endParaRPr lang="zh-TW" altLang="en-US" dirty="0">
              <a:solidFill>
                <a:schemeClr val="bg1">
                  <a:lumMod val="50000"/>
                </a:schemeClr>
              </a:solidFill>
              <a:latin typeface="Calibri" panose="020F0502020204030204" pitchFamily="34" charset="0"/>
            </a:endParaRPr>
          </a:p>
        </p:txBody>
      </p:sp>
      <p:sp>
        <p:nvSpPr>
          <p:cNvPr id="20" name="矩形 19"/>
          <p:cNvSpPr/>
          <p:nvPr/>
        </p:nvSpPr>
        <p:spPr>
          <a:xfrm>
            <a:off x="1438687" y="5876220"/>
            <a:ext cx="6221575" cy="369332"/>
          </a:xfrm>
          <a:prstGeom prst="rect">
            <a:avLst/>
          </a:prstGeom>
        </p:spPr>
        <p:txBody>
          <a:bodyPr wrap="none">
            <a:spAutoFit/>
          </a:bodyPr>
          <a:lstStyle/>
          <a:p>
            <a:r>
              <a:rPr lang="pt-BR" altLang="zh-TW" b="1" dirty="0">
                <a:solidFill>
                  <a:srgbClr val="FF0066"/>
                </a:solidFill>
                <a:latin typeface="Segoe Print" panose="02000600000000000000" pitchFamily="2" charset="0"/>
              </a:rPr>
              <a:t>1 d  2 b  3 c  4 e  5 a  </a:t>
            </a:r>
            <a:r>
              <a:rPr lang="pt-BR" altLang="zh-TW" b="1" i="1" dirty="0">
                <a:solidFill>
                  <a:srgbClr val="FF0066"/>
                </a:solidFill>
                <a:latin typeface="Segoe Print" panose="02000600000000000000" pitchFamily="2" charset="0"/>
              </a:rPr>
              <a:t>or </a:t>
            </a:r>
            <a:r>
              <a:rPr lang="pt-BR" altLang="zh-TW" b="1" dirty="0">
                <a:solidFill>
                  <a:srgbClr val="FF0066"/>
                </a:solidFill>
                <a:latin typeface="Segoe Print" panose="02000600000000000000" pitchFamily="2" charset="0"/>
              </a:rPr>
              <a:t> 1 d  2 c  3 e  4 b  5 a</a:t>
            </a:r>
            <a:endParaRPr lang="zh-TW" altLang="en-US" b="1" dirty="0">
              <a:solidFill>
                <a:srgbClr val="FF0066"/>
              </a:solidFill>
              <a:latin typeface="Segoe Print" panose="02000600000000000000" pitchFamily="2" charset="0"/>
            </a:endParaRPr>
          </a:p>
        </p:txBody>
      </p:sp>
      <p:pic>
        <p:nvPicPr>
          <p:cNvPr id="3" name="life_2e_intermediate_wb_track_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72451" y="1346206"/>
            <a:ext cx="609600" cy="609600"/>
          </a:xfrm>
          <a:prstGeom prst="rect">
            <a:avLst/>
          </a:prstGeom>
        </p:spPr>
      </p:pic>
      <p:sp>
        <p:nvSpPr>
          <p:cNvPr id="9" name="矩形 8">
            <a:extLst>
              <a:ext uri="{FF2B5EF4-FFF2-40B4-BE49-F238E27FC236}">
                <a16:creationId xmlns:a16="http://schemas.microsoft.com/office/drawing/2014/main" id="{7D89565B-31ED-4A2A-8578-FCD4AF5D9A90}"/>
              </a:ext>
            </a:extLst>
          </p:cNvPr>
          <p:cNvSpPr/>
          <p:nvPr/>
        </p:nvSpPr>
        <p:spPr>
          <a:xfrm>
            <a:off x="1169605" y="2004415"/>
            <a:ext cx="3730509" cy="369332"/>
          </a:xfrm>
          <a:prstGeom prst="rect">
            <a:avLst/>
          </a:prstGeom>
        </p:spPr>
        <p:txBody>
          <a:bodyPr wrap="none">
            <a:spAutoFit/>
          </a:bodyPr>
          <a:lstStyle/>
          <a:p>
            <a:r>
              <a:rPr lang="en-US" altLang="zh-TW" b="1" dirty="0">
                <a:solidFill>
                  <a:srgbClr val="FF0066"/>
                </a:solidFill>
                <a:latin typeface="Segoe Print" panose="02000600000000000000" pitchFamily="2" charset="0"/>
              </a:rPr>
              <a:t>Both men are now in hospital.</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36C546B0-90C5-4553-9835-9599722532E3}"/>
              </a:ext>
            </a:extLst>
          </p:cNvPr>
          <p:cNvSpPr/>
          <p:nvPr/>
        </p:nvSpPr>
        <p:spPr>
          <a:xfrm>
            <a:off x="1169604" y="2775782"/>
            <a:ext cx="4523995" cy="369332"/>
          </a:xfrm>
          <a:prstGeom prst="rect">
            <a:avLst/>
          </a:prstGeom>
        </p:spPr>
        <p:txBody>
          <a:bodyPr wrap="none">
            <a:spAutoFit/>
          </a:bodyPr>
          <a:lstStyle/>
          <a:p>
            <a:r>
              <a:rPr lang="en-US" altLang="zh-TW" b="1" dirty="0">
                <a:solidFill>
                  <a:srgbClr val="FF0066"/>
                </a:solidFill>
                <a:latin typeface="Segoe Print" panose="02000600000000000000" pitchFamily="2" charset="0"/>
              </a:rPr>
              <a:t>The men had fallen out of their boat.</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4C9AB9B5-5B35-44A5-B0B8-7E85C742838E}"/>
              </a:ext>
            </a:extLst>
          </p:cNvPr>
          <p:cNvSpPr/>
          <p:nvPr/>
        </p:nvSpPr>
        <p:spPr>
          <a:xfrm>
            <a:off x="1169603" y="3536132"/>
            <a:ext cx="5078634" cy="369332"/>
          </a:xfrm>
          <a:prstGeom prst="rect">
            <a:avLst/>
          </a:prstGeom>
        </p:spPr>
        <p:txBody>
          <a:bodyPr wrap="none">
            <a:spAutoFit/>
          </a:bodyPr>
          <a:lstStyle/>
          <a:p>
            <a:r>
              <a:rPr lang="en-US" altLang="zh-TW" b="1" dirty="0">
                <a:solidFill>
                  <a:srgbClr val="FF0066"/>
                </a:solidFill>
                <a:latin typeface="Segoe Print" panose="02000600000000000000" pitchFamily="2" charset="0"/>
              </a:rPr>
              <a:t>Their families had called the Coast Guard.</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D3E33B2A-C895-4CF9-9FB0-72C9CDD6B214}"/>
              </a:ext>
            </a:extLst>
          </p:cNvPr>
          <p:cNvSpPr/>
          <p:nvPr/>
        </p:nvSpPr>
        <p:spPr>
          <a:xfrm>
            <a:off x="1169602" y="4296482"/>
            <a:ext cx="7047122" cy="369332"/>
          </a:xfrm>
          <a:prstGeom prst="rect">
            <a:avLst/>
          </a:prstGeom>
        </p:spPr>
        <p:txBody>
          <a:bodyPr wrap="none">
            <a:spAutoFit/>
          </a:bodyPr>
          <a:lstStyle/>
          <a:p>
            <a:r>
              <a:rPr lang="en-US" altLang="zh-TW" b="1" dirty="0">
                <a:solidFill>
                  <a:srgbClr val="FF0066"/>
                </a:solidFill>
                <a:latin typeface="Segoe Print" panose="02000600000000000000" pitchFamily="2" charset="0"/>
              </a:rPr>
              <a:t>Coast Guards rescued two men from the sea this weekend.</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3C6B0FA7-C7AF-4DB5-9B2B-920F9B2CFB64}"/>
              </a:ext>
            </a:extLst>
          </p:cNvPr>
          <p:cNvSpPr/>
          <p:nvPr/>
        </p:nvSpPr>
        <p:spPr>
          <a:xfrm>
            <a:off x="1169602" y="5057735"/>
            <a:ext cx="6412333"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because the men hadn’t returned from a fishing trip.</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49159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3"/>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46707" fill="hold"/>
                                        <p:tgtEl>
                                          <p:spTgt spid="3"/>
                                        </p:tgtEl>
                                      </p:cBhvr>
                                    </p:cmd>
                                  </p:childTnLst>
                                </p:cTn>
                              </p:par>
                            </p:childTnLst>
                          </p:cTn>
                        </p:par>
                      </p:childTnLst>
                    </p:cTn>
                  </p:par>
                </p:childTnLst>
              </p:cTn>
              <p:nextCondLst>
                <p:cond evt="onClick" delay="0">
                  <p:tgtEl>
                    <p:spTgt spid="3"/>
                  </p:tgtEl>
                </p:cond>
              </p:nextCondLst>
            </p:seq>
            <p:audio>
              <p:cMediaNode vol="80000">
                <p:cTn id="38" fill="hold" display="0">
                  <p:stCondLst>
                    <p:cond delay="indefinite"/>
                  </p:stCondLst>
                  <p:endCondLst>
                    <p:cond evt="onStopAudio" delay="0">
                      <p:tgtEl>
                        <p:sldTgt/>
                      </p:tgtEl>
                    </p:cond>
                  </p:endCondLst>
                </p:cTn>
                <p:tgtEl>
                  <p:spTgt spid="3"/>
                </p:tgtEl>
              </p:cMediaNode>
            </p:audio>
          </p:childTnLst>
        </p:cTn>
      </p:par>
    </p:tnLst>
    <p:bldLst>
      <p:bldP spid="20" grpId="0"/>
      <p:bldP spid="9" grpId="0"/>
      <p:bldP spid="11" grpId="0"/>
      <p:bldP spid="12" grpId="0"/>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a:extLst>
              <a:ext uri="{FF2B5EF4-FFF2-40B4-BE49-F238E27FC236}">
                <a16:creationId xmlns:a16="http://schemas.microsoft.com/office/drawing/2014/main" id="{6CF3E057-CF29-4E74-B862-C79E64008195}"/>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8D575A8D-3800-4E44-91B2-52EA05737351}"/>
              </a:ext>
            </a:extLst>
          </p:cNvPr>
          <p:cNvSpPr/>
          <p:nvPr/>
        </p:nvSpPr>
        <p:spPr>
          <a:xfrm>
            <a:off x="384651" y="891247"/>
            <a:ext cx="8352928" cy="1785104"/>
          </a:xfrm>
          <a:prstGeom prst="rect">
            <a:avLst/>
          </a:prstGeom>
          <a:ln>
            <a:solidFill>
              <a:srgbClr val="0000E1"/>
            </a:solidFill>
          </a:ln>
        </p:spPr>
        <p:txBody>
          <a:bodyPr wrap="square">
            <a:spAutoFit/>
          </a:bodyPr>
          <a:lstStyle/>
          <a:p>
            <a:pPr marL="360000" indent="-360000">
              <a:spcBef>
                <a:spcPts val="600"/>
              </a:spcBef>
            </a:pPr>
            <a:r>
              <a:rPr lang="en-US" altLang="zh-TW" dirty="0">
                <a:solidFill>
                  <a:srgbClr val="0000E1"/>
                </a:solidFill>
                <a:latin typeface="Calibri" panose="020F0502020204030204" pitchFamily="34" charset="0"/>
              </a:rPr>
              <a:t>a 	Both men are now in hospital.</a:t>
            </a:r>
          </a:p>
          <a:p>
            <a:pPr marL="360000" indent="-360000">
              <a:spcBef>
                <a:spcPts val="600"/>
              </a:spcBef>
            </a:pPr>
            <a:r>
              <a:rPr lang="en-US" altLang="zh-TW" dirty="0">
                <a:solidFill>
                  <a:srgbClr val="0000E1"/>
                </a:solidFill>
                <a:latin typeface="Calibri" panose="020F0502020204030204" pitchFamily="34" charset="0"/>
              </a:rPr>
              <a:t>b 	The men had fallen out of their boat.</a:t>
            </a:r>
          </a:p>
          <a:p>
            <a:pPr marL="360000" indent="-360000">
              <a:spcBef>
                <a:spcPts val="600"/>
              </a:spcBef>
            </a:pPr>
            <a:r>
              <a:rPr lang="en-US" altLang="zh-TW" dirty="0">
                <a:solidFill>
                  <a:srgbClr val="0000E1"/>
                </a:solidFill>
                <a:latin typeface="Calibri" panose="020F0502020204030204" pitchFamily="34" charset="0"/>
              </a:rPr>
              <a:t>c 	Their families had called the Coast Guard</a:t>
            </a:r>
          </a:p>
          <a:p>
            <a:pPr marL="360000" indent="-360000">
              <a:spcBef>
                <a:spcPts val="600"/>
              </a:spcBef>
            </a:pPr>
            <a:r>
              <a:rPr lang="en-US" altLang="zh-TW" dirty="0">
                <a:solidFill>
                  <a:srgbClr val="0000E1"/>
                </a:solidFill>
                <a:latin typeface="Calibri" panose="020F0502020204030204" pitchFamily="34" charset="0"/>
              </a:rPr>
              <a:t>d 	Coast Guards rescued two men from the sea this weekend.</a:t>
            </a:r>
          </a:p>
          <a:p>
            <a:pPr marL="360000" indent="-360000">
              <a:spcBef>
                <a:spcPts val="600"/>
              </a:spcBef>
            </a:pPr>
            <a:r>
              <a:rPr lang="en-US" altLang="zh-TW" dirty="0">
                <a:solidFill>
                  <a:srgbClr val="0000E1"/>
                </a:solidFill>
                <a:latin typeface="Calibri" panose="020F0502020204030204" pitchFamily="34" charset="0"/>
              </a:rPr>
              <a:t>e	because the men hadn’t returned from a fishing trip.</a:t>
            </a:r>
          </a:p>
        </p:txBody>
      </p:sp>
      <p:sp>
        <p:nvSpPr>
          <p:cNvPr id="6" name="矩形 5">
            <a:extLst>
              <a:ext uri="{FF2B5EF4-FFF2-40B4-BE49-F238E27FC236}">
                <a16:creationId xmlns:a16="http://schemas.microsoft.com/office/drawing/2014/main" id="{28F68EA3-D8EE-4E23-9671-964528A18B66}"/>
              </a:ext>
            </a:extLst>
          </p:cNvPr>
          <p:cNvSpPr/>
          <p:nvPr/>
        </p:nvSpPr>
        <p:spPr>
          <a:xfrm>
            <a:off x="1353617" y="31169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19</a:t>
            </a:r>
            <a:endParaRPr lang="zh-TW" altLang="en-US" dirty="0">
              <a:solidFill>
                <a:schemeClr val="bg1">
                  <a:lumMod val="50000"/>
                </a:schemeClr>
              </a:solidFill>
              <a:latin typeface="Calibri" panose="020F0502020204030204" pitchFamily="34" charset="0"/>
            </a:endParaRPr>
          </a:p>
        </p:txBody>
      </p:sp>
      <p:pic>
        <p:nvPicPr>
          <p:cNvPr id="5" name="life_2e_intermediate_wb_track_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11123" y="197900"/>
            <a:ext cx="609600" cy="609600"/>
          </a:xfrm>
          <a:prstGeom prst="rect">
            <a:avLst/>
          </a:prstGeom>
        </p:spPr>
      </p:pic>
    </p:spTree>
    <p:extLst>
      <p:ext uri="{BB962C8B-B14F-4D97-AF65-F5344CB8AC3E}">
        <p14:creationId xmlns:p14="http://schemas.microsoft.com/office/powerpoint/2010/main" val="270336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46839"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4EA454C-8C5F-4BDE-AB5C-7FBA9EC83FBE}"/>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20</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CBFB5E37-E537-436C-A0F4-D09B6E9FA375}"/>
              </a:ext>
            </a:extLst>
          </p:cNvPr>
          <p:cNvSpPr/>
          <p:nvPr/>
        </p:nvSpPr>
        <p:spPr>
          <a:xfrm>
            <a:off x="947460" y="1093975"/>
            <a:ext cx="7891740" cy="830997"/>
          </a:xfrm>
          <a:prstGeom prst="rect">
            <a:avLst/>
          </a:prstGeom>
        </p:spPr>
        <p:txBody>
          <a:bodyPr wrap="square">
            <a:spAutoFit/>
          </a:bodyPr>
          <a:lstStyle/>
          <a:p>
            <a:pPr marL="756000" indent="-756000"/>
            <a:r>
              <a:rPr lang="en-US" altLang="zh-TW" sz="4800" b="1" dirty="0">
                <a:solidFill>
                  <a:srgbClr val="E60000"/>
                </a:solidFill>
                <a:latin typeface="Calibri" panose="020F0502020204030204" pitchFamily="34" charset="0"/>
                <a:cs typeface="Calibri" panose="020F0502020204030204" pitchFamily="34" charset="0"/>
              </a:rPr>
              <a:t>3a</a:t>
            </a:r>
            <a:r>
              <a:rPr lang="en-US" altLang="zh-TW" sz="4800" b="1" dirty="0">
                <a:solidFill>
                  <a:srgbClr val="FF0000"/>
                </a:solidFill>
                <a:latin typeface="Calibri" panose="020F0502020204030204" pitchFamily="34" charset="0"/>
                <a:cs typeface="Calibri" panose="020F0502020204030204" pitchFamily="34" charset="0"/>
              </a:rPr>
              <a:t> </a:t>
            </a:r>
            <a:r>
              <a:rPr lang="en-US" altLang="zh-TW" sz="4800" dirty="0">
                <a:latin typeface="Calibri" panose="020F0502020204030204" pitchFamily="34" charset="0"/>
                <a:cs typeface="Calibri" panose="020F0502020204030204" pitchFamily="34" charset="0"/>
              </a:rPr>
              <a:t>Underwater</a:t>
            </a:r>
            <a:endParaRPr lang="zh-TW" altLang="en-US" sz="48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D1EBBA84-C307-4C08-BEB0-11D781556FA9}"/>
              </a:ext>
            </a:extLst>
          </p:cNvPr>
          <p:cNvSpPr/>
          <p:nvPr/>
        </p:nvSpPr>
        <p:spPr>
          <a:xfrm>
            <a:off x="327084" y="2505523"/>
            <a:ext cx="8512116"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stories by Brian </a:t>
            </a:r>
            <a:r>
              <a:rPr lang="en-US" altLang="zh-TW" sz="2000" dirty="0" err="1">
                <a:latin typeface="Calibri" panose="020F0502020204030204" pitchFamily="34" charset="0"/>
                <a:cs typeface="Calibri" panose="020F0502020204030204" pitchFamily="34" charset="0"/>
              </a:rPr>
              <a:t>Skerry</a:t>
            </a:r>
            <a:r>
              <a:rPr lang="en-US" altLang="zh-TW" sz="2000" dirty="0">
                <a:latin typeface="Calibri" panose="020F0502020204030204" pitchFamily="34" charset="0"/>
                <a:cs typeface="Calibri" panose="020F0502020204030204" pitchFamily="34" charset="0"/>
              </a:rPr>
              <a:t> about his yearlong assignment photographing sharks. Write the number of the story (1–2) next to the question. There is one extra question.</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8ACB8678-319D-4167-8224-FD726CBA3463}"/>
              </a:ext>
            </a:extLst>
          </p:cNvPr>
          <p:cNvSpPr/>
          <p:nvPr/>
        </p:nvSpPr>
        <p:spPr>
          <a:xfrm>
            <a:off x="327485" y="1894462"/>
            <a:ext cx="85117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r>
              <a:rPr lang="en-US" altLang="zh-TW" sz="3200" b="1" dirty="0"/>
              <a:t>  </a:t>
            </a:r>
            <a:r>
              <a:rPr lang="en-US" altLang="zh-TW" sz="3200" b="1" dirty="0">
                <a:solidFill>
                  <a:schemeClr val="tx1">
                    <a:lumMod val="65000"/>
                    <a:lumOff val="35000"/>
                  </a:schemeClr>
                </a:solidFill>
                <a:latin typeface="Calibri" panose="020F0502020204030204" pitchFamily="34" charset="0"/>
              </a:rPr>
              <a:t>on assignment</a:t>
            </a:r>
            <a:endParaRPr lang="zh-TW" altLang="en-US" sz="3200" b="1" dirty="0">
              <a:solidFill>
                <a:schemeClr val="tx1">
                  <a:lumMod val="65000"/>
                  <a:lumOff val="35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3D164B28-4016-44DD-AC34-108383DC6695}"/>
              </a:ext>
            </a:extLst>
          </p:cNvPr>
          <p:cNvSpPr/>
          <p:nvPr/>
        </p:nvSpPr>
        <p:spPr>
          <a:xfrm>
            <a:off x="682457" y="3710563"/>
            <a:ext cx="8136193" cy="116955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cs typeface="Calibri" panose="020F0502020204030204" pitchFamily="34" charset="0"/>
              </a:rPr>
              <a:t>a 	What was one of your worst experiences covering this story?</a:t>
            </a:r>
          </a:p>
          <a:p>
            <a:pPr marL="360000" indent="-360000">
              <a:spcBef>
                <a:spcPts val="600"/>
              </a:spcBef>
            </a:pPr>
            <a:r>
              <a:rPr lang="en-US" altLang="zh-TW" sz="2000" dirty="0">
                <a:latin typeface="Calibri" panose="020F0502020204030204" pitchFamily="34" charset="0"/>
                <a:cs typeface="Calibri" panose="020F0502020204030204" pitchFamily="34" charset="0"/>
              </a:rPr>
              <a:t>b 	What was one of your strangest experiences covering this story?</a:t>
            </a:r>
          </a:p>
          <a:p>
            <a:pPr marL="360000" indent="-360000">
              <a:spcBef>
                <a:spcPts val="600"/>
              </a:spcBef>
            </a:pPr>
            <a:r>
              <a:rPr lang="en-US" altLang="zh-TW" sz="2000" dirty="0">
                <a:latin typeface="Calibri" panose="020F0502020204030204" pitchFamily="34" charset="0"/>
                <a:cs typeface="Calibri" panose="020F0502020204030204" pitchFamily="34" charset="0"/>
              </a:rPr>
              <a:t>c 	What was one of your best experiences covering this story?</a:t>
            </a:r>
            <a:endParaRPr lang="zh-TW" altLang="en-US" sz="2000"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2"/>
          <a:srcRect/>
          <a:stretch>
            <a:fillRect/>
          </a:stretch>
        </p:blipFill>
        <p:spPr bwMode="auto">
          <a:xfrm>
            <a:off x="0" y="1"/>
            <a:ext cx="9144000" cy="1246986"/>
          </a:xfrm>
          <a:prstGeom prst="rect">
            <a:avLst/>
          </a:prstGeom>
          <a:noFill/>
          <a:ln w="9525">
            <a:noFill/>
            <a:miter lim="800000"/>
            <a:headEnd/>
            <a:tailEnd/>
          </a:ln>
        </p:spPr>
      </p:pic>
      <p:sp>
        <p:nvSpPr>
          <p:cNvPr id="22" name="矩形 21">
            <a:extLst>
              <a:ext uri="{FF2B5EF4-FFF2-40B4-BE49-F238E27FC236}">
                <a16:creationId xmlns:a16="http://schemas.microsoft.com/office/drawing/2014/main" id="{259B2728-916E-4BE9-B4C7-7D6725D4B841}"/>
              </a:ext>
            </a:extLst>
          </p:cNvPr>
          <p:cNvSpPr/>
          <p:nvPr/>
        </p:nvSpPr>
        <p:spPr>
          <a:xfrm>
            <a:off x="403101" y="4525702"/>
            <a:ext cx="352982" cy="369332"/>
          </a:xfrm>
          <a:prstGeom prst="rect">
            <a:avLst/>
          </a:prstGeom>
        </p:spPr>
        <p:txBody>
          <a:bodyPr wrap="none">
            <a:spAutoFit/>
          </a:bodyPr>
          <a:lstStyle/>
          <a:p>
            <a:r>
              <a:rPr lang="en-US" altLang="zh-TW" b="1" dirty="0">
                <a:solidFill>
                  <a:srgbClr val="FF0066"/>
                </a:solidFill>
                <a:latin typeface="Segoe Print" panose="02000600000000000000" pitchFamily="2" charset="0"/>
              </a:rPr>
              <a:t>1</a:t>
            </a:r>
            <a:endParaRPr lang="zh-TW" altLang="en-US" b="1" dirty="0">
              <a:solidFill>
                <a:srgbClr val="FF0066"/>
              </a:solidFill>
              <a:latin typeface="Segoe Print" panose="02000600000000000000" pitchFamily="2" charset="0"/>
            </a:endParaRPr>
          </a:p>
        </p:txBody>
      </p:sp>
      <p:sp>
        <p:nvSpPr>
          <p:cNvPr id="29" name="矩形 28">
            <a:extLst>
              <a:ext uri="{FF2B5EF4-FFF2-40B4-BE49-F238E27FC236}">
                <a16:creationId xmlns:a16="http://schemas.microsoft.com/office/drawing/2014/main" id="{259B2728-916E-4BE9-B4C7-7D6725D4B841}"/>
              </a:ext>
            </a:extLst>
          </p:cNvPr>
          <p:cNvSpPr/>
          <p:nvPr/>
        </p:nvSpPr>
        <p:spPr>
          <a:xfrm>
            <a:off x="403102" y="3755140"/>
            <a:ext cx="352982" cy="369332"/>
          </a:xfrm>
          <a:prstGeom prst="rect">
            <a:avLst/>
          </a:prstGeom>
        </p:spPr>
        <p:txBody>
          <a:bodyPr wrap="none">
            <a:spAutoFit/>
          </a:bodyPr>
          <a:lstStyle/>
          <a:p>
            <a:r>
              <a:rPr lang="en-US" altLang="zh-TW" b="1" dirty="0">
                <a:solidFill>
                  <a:srgbClr val="FF0066"/>
                </a:solidFill>
                <a:latin typeface="Segoe Print" panose="02000600000000000000" pitchFamily="2" charset="0"/>
              </a:rPr>
              <a:t>2</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042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0" end="0"/>
                                            </p:txEl>
                                          </p:spTgt>
                                        </p:tgtEl>
                                        <p:attrNameLst>
                                          <p:attrName>style.visibility</p:attrName>
                                        </p:attrNameLst>
                                      </p:cBhvr>
                                      <p:to>
                                        <p:strVal val="visible"/>
                                      </p:to>
                                    </p:set>
                                    <p:animEffect transition="in" filter="wipe(left)">
                                      <p:cBhvr>
                                        <p:cTn id="1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139665"/>
            <a:ext cx="8081395" cy="830997"/>
          </a:xfrm>
          <a:prstGeom prst="rect">
            <a:avLst/>
          </a:prstGeom>
        </p:spPr>
        <p:txBody>
          <a:bodyPr wrap="square">
            <a:spAutoFit/>
          </a:bodyPr>
          <a:lstStyle/>
          <a:p>
            <a:pPr marL="756000" indent="-756000"/>
            <a:r>
              <a:rPr lang="en-US" altLang="zh-TW" sz="4800" b="1" dirty="0">
                <a:solidFill>
                  <a:srgbClr val="E60000"/>
                </a:solidFill>
                <a:latin typeface="Calibri" panose="020F0502020204030204" pitchFamily="34" charset="0"/>
                <a:cs typeface="Calibri" panose="020F0502020204030204" pitchFamily="34" charset="0"/>
              </a:rPr>
              <a:t>3c</a:t>
            </a:r>
            <a:r>
              <a:rPr lang="en-US" altLang="zh-TW" sz="4800" b="1" dirty="0">
                <a:solidFill>
                  <a:srgbClr val="FF0000"/>
                </a:solidFill>
                <a:latin typeface="Calibri" panose="020F0502020204030204" pitchFamily="34" charset="0"/>
                <a:cs typeface="Calibri" panose="020F0502020204030204" pitchFamily="34" charset="0"/>
              </a:rPr>
              <a:t> </a:t>
            </a:r>
            <a:r>
              <a:rPr lang="en-US" altLang="zh-TW" sz="4800" dirty="0">
                <a:latin typeface="Calibri" panose="020F0502020204030204" pitchFamily="34" charset="0"/>
                <a:cs typeface="Calibri" panose="020F0502020204030204" pitchFamily="34" charset="0"/>
              </a:rPr>
              <a:t>Bottled water</a:t>
            </a:r>
            <a:endParaRPr lang="zh-TW" altLang="en-US" sz="48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777796"/>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information about bottled water. Where do people drink the most bottled water? ________________</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24</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DE1F8715-5851-4BBC-A0C2-A42C8BAC8C8D}"/>
              </a:ext>
            </a:extLst>
          </p:cNvPr>
          <p:cNvSpPr/>
          <p:nvPr/>
        </p:nvSpPr>
        <p:spPr>
          <a:xfrm>
            <a:off x="327486" y="1119967"/>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r>
              <a:rPr lang="en-US" altLang="zh-TW" sz="3200" b="1" i="1" dirty="0">
                <a:solidFill>
                  <a:schemeClr val="tx1">
                    <a:lumMod val="65000"/>
                    <a:lumOff val="35000"/>
                  </a:schemeClr>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water on tap?</a:t>
            </a:r>
            <a:endParaRPr lang="zh-TW" altLang="en-US" sz="3200" b="1" dirty="0">
              <a:solidFill>
                <a:schemeClr val="tx1">
                  <a:lumMod val="65000"/>
                  <a:lumOff val="35000"/>
                </a:schemeClr>
              </a:solidFill>
              <a:latin typeface="Calibri" panose="020F0502020204030204" pitchFamily="34" charset="0"/>
            </a:endParaRPr>
          </a:p>
        </p:txBody>
      </p:sp>
      <p:pic>
        <p:nvPicPr>
          <p:cNvPr id="8" name="圖片 7">
            <a:extLst>
              <a:ext uri="{FF2B5EF4-FFF2-40B4-BE49-F238E27FC236}">
                <a16:creationId xmlns:a16="http://schemas.microsoft.com/office/drawing/2014/main" id="{AD5B433B-B05F-468C-ACA5-95D12B83DD96}"/>
              </a:ext>
            </a:extLst>
          </p:cNvPr>
          <p:cNvPicPr>
            <a:picLocks noChangeAspect="1"/>
          </p:cNvPicPr>
          <p:nvPr/>
        </p:nvPicPr>
        <p:blipFill>
          <a:blip r:embed="rId2"/>
          <a:stretch>
            <a:fillRect/>
          </a:stretch>
        </p:blipFill>
        <p:spPr>
          <a:xfrm>
            <a:off x="-553" y="0"/>
            <a:ext cx="741207" cy="992167"/>
          </a:xfrm>
          <a:prstGeom prst="rect">
            <a:avLst/>
          </a:prstGeom>
        </p:spPr>
      </p:pic>
      <p:sp>
        <p:nvSpPr>
          <p:cNvPr id="18" name="矩形 17">
            <a:extLst>
              <a:ext uri="{FF2B5EF4-FFF2-40B4-BE49-F238E27FC236}">
                <a16:creationId xmlns:a16="http://schemas.microsoft.com/office/drawing/2014/main" id="{08F85808-31CD-4FE8-A86C-EA6BBE327C7D}"/>
              </a:ext>
            </a:extLst>
          </p:cNvPr>
          <p:cNvSpPr/>
          <p:nvPr/>
        </p:nvSpPr>
        <p:spPr>
          <a:xfrm>
            <a:off x="3495055" y="2138932"/>
            <a:ext cx="700834"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Italy</a:t>
            </a:r>
            <a:endParaRPr lang="zh-TW" altLang="en-US" b="1" dirty="0">
              <a:solidFill>
                <a:srgbClr val="FF0066"/>
              </a:solidFill>
              <a:latin typeface="Segoe Print" panose="02000600000000000000" pitchFamily="2" charset="0"/>
            </a:endParaRPr>
          </a:p>
        </p:txBody>
      </p:sp>
      <p:pic>
        <p:nvPicPr>
          <p:cNvPr id="1026" name="Picture 2"/>
          <p:cNvPicPr>
            <a:picLocks noChangeAspect="1" noChangeArrowheads="1"/>
          </p:cNvPicPr>
          <p:nvPr/>
        </p:nvPicPr>
        <p:blipFill>
          <a:blip r:embed="rId3"/>
          <a:srcRect/>
          <a:stretch>
            <a:fillRect/>
          </a:stretch>
        </p:blipFill>
        <p:spPr bwMode="auto">
          <a:xfrm>
            <a:off x="824640" y="2707168"/>
            <a:ext cx="5183838" cy="2129237"/>
          </a:xfrm>
          <a:prstGeom prst="rect">
            <a:avLst/>
          </a:prstGeom>
          <a:noFill/>
          <a:ln w="9525">
            <a:noFill/>
            <a:miter lim="800000"/>
            <a:headEnd/>
            <a:tailEnd/>
          </a:ln>
        </p:spPr>
      </p:pic>
    </p:spTree>
    <p:extLst>
      <p:ext uri="{BB962C8B-B14F-4D97-AF65-F5344CB8AC3E}">
        <p14:creationId xmlns:p14="http://schemas.microsoft.com/office/powerpoint/2010/main" val="116570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5224ECE-A7B0-4491-8533-251EE0A17660}"/>
              </a:ext>
            </a:extLst>
          </p:cNvPr>
          <p:cNvSpPr/>
          <p:nvPr/>
        </p:nvSpPr>
        <p:spPr>
          <a:xfrm>
            <a:off x="664080" y="1176916"/>
            <a:ext cx="8129962" cy="4478149"/>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rPr>
              <a:t>1 	Where does </a:t>
            </a:r>
            <a:r>
              <a:rPr lang="en-US" altLang="zh-TW" sz="2000" dirty="0" err="1">
                <a:latin typeface="Calibri" panose="020F0502020204030204" pitchFamily="34" charset="0"/>
              </a:rPr>
              <a:t>Bundanoon</a:t>
            </a:r>
            <a:r>
              <a:rPr lang="en-US" altLang="zh-TW" sz="2000" dirty="0">
                <a:latin typeface="Calibri" panose="020F0502020204030204" pitchFamily="34" charset="0"/>
              </a:rPr>
              <a:t> get its water from?</a:t>
            </a:r>
          </a:p>
          <a:p>
            <a:pPr marL="360000" indent="-360000">
              <a:spcBef>
                <a:spcPts val="600"/>
              </a:spcBef>
            </a:pPr>
            <a:r>
              <a:rPr lang="en-US" altLang="zh-TW" sz="2000" dirty="0">
                <a:latin typeface="Calibri" panose="020F0502020204030204" pitchFamily="34" charset="0"/>
              </a:rPr>
              <a:t>	__________________________________________________________</a:t>
            </a:r>
          </a:p>
          <a:p>
            <a:pPr marL="360000" indent="-360000">
              <a:spcBef>
                <a:spcPts val="600"/>
              </a:spcBef>
            </a:pPr>
            <a:r>
              <a:rPr lang="en-US" altLang="zh-TW" sz="2000" dirty="0">
                <a:latin typeface="Calibri" panose="020F0502020204030204" pitchFamily="34" charset="0"/>
              </a:rPr>
              <a:t>2	 What did the water company want to do?</a:t>
            </a:r>
          </a:p>
          <a:p>
            <a:pPr marL="360000" indent="-360000">
              <a:spcBef>
                <a:spcPts val="600"/>
              </a:spcBef>
            </a:pPr>
            <a:r>
              <a:rPr lang="en-US" altLang="zh-TW" sz="2000" dirty="0">
                <a:latin typeface="Calibri" panose="020F0502020204030204" pitchFamily="34" charset="0"/>
              </a:rPr>
              <a:t>	__________________________________________________________</a:t>
            </a:r>
          </a:p>
          <a:p>
            <a:pPr marL="360000" indent="-360000">
              <a:spcBef>
                <a:spcPts val="600"/>
              </a:spcBef>
            </a:pPr>
            <a:r>
              <a:rPr lang="en-US" altLang="zh-TW" sz="2000" dirty="0">
                <a:latin typeface="Calibri" panose="020F0502020204030204" pitchFamily="34" charset="0"/>
              </a:rPr>
              <a:t>3 	What had local businessman Huw Kingston done?</a:t>
            </a:r>
          </a:p>
          <a:p>
            <a:pPr marL="360000" indent="-360000">
              <a:spcBef>
                <a:spcPts val="600"/>
              </a:spcBef>
            </a:pPr>
            <a:r>
              <a:rPr lang="en-US" altLang="zh-TW" sz="2000" dirty="0">
                <a:latin typeface="Calibri" panose="020F0502020204030204" pitchFamily="34" charset="0"/>
              </a:rPr>
              <a:t>	__________________________________________________________</a:t>
            </a:r>
          </a:p>
          <a:p>
            <a:pPr marL="360000" indent="-360000"/>
            <a:r>
              <a:rPr lang="en-US" altLang="zh-TW" sz="2000" dirty="0">
                <a:latin typeface="Calibri" panose="020F0502020204030204" pitchFamily="34" charset="0"/>
              </a:rPr>
              <a:t>	__________________________________________________________</a:t>
            </a:r>
            <a:endParaRPr lang="zh-TW" altLang="en-US" sz="2000" dirty="0">
              <a:latin typeface="Calibri" panose="020F0502020204030204" pitchFamily="34" charset="0"/>
            </a:endParaRPr>
          </a:p>
          <a:p>
            <a:pPr marL="360000" indent="-360000">
              <a:spcBef>
                <a:spcPts val="600"/>
              </a:spcBef>
            </a:pPr>
            <a:r>
              <a:rPr lang="en-US" altLang="zh-TW" sz="2000" dirty="0">
                <a:latin typeface="Calibri" panose="020F0502020204030204" pitchFamily="34" charset="0"/>
              </a:rPr>
              <a:t>4 	What happened at the town meeting?</a:t>
            </a:r>
          </a:p>
          <a:p>
            <a:pPr marL="360000" indent="-360000">
              <a:spcBef>
                <a:spcPts val="600"/>
              </a:spcBef>
            </a:pPr>
            <a:r>
              <a:rPr lang="en-US" altLang="zh-TW" sz="2000" dirty="0">
                <a:latin typeface="Calibri" panose="020F0502020204030204" pitchFamily="34" charset="0"/>
              </a:rPr>
              <a:t>	__________________________________________________________</a:t>
            </a:r>
          </a:p>
          <a:p>
            <a:pPr marL="360000" indent="-360000">
              <a:spcBef>
                <a:spcPts val="600"/>
              </a:spcBef>
            </a:pPr>
            <a:r>
              <a:rPr lang="en-US" altLang="zh-TW" sz="2000" dirty="0">
                <a:latin typeface="Calibri" panose="020F0502020204030204" pitchFamily="34" charset="0"/>
              </a:rPr>
              <a:t>5 	When did environmental groups start to support the town?</a:t>
            </a:r>
          </a:p>
          <a:p>
            <a:pPr marL="360000" indent="-360000">
              <a:spcBef>
                <a:spcPts val="600"/>
              </a:spcBef>
            </a:pPr>
            <a:r>
              <a:rPr lang="en-US" altLang="zh-TW" sz="2000" dirty="0">
                <a:latin typeface="Calibri" panose="020F0502020204030204" pitchFamily="34" charset="0"/>
              </a:rPr>
              <a:t>	__________________________________________________________</a:t>
            </a:r>
          </a:p>
          <a:p>
            <a:pPr marL="360000" indent="-360000"/>
            <a:r>
              <a:rPr lang="en-US" altLang="zh-TW" sz="2000" dirty="0">
                <a:latin typeface="Calibri" panose="020F0502020204030204" pitchFamily="34" charset="0"/>
              </a:rPr>
              <a:t>	__________________________________________________________</a:t>
            </a:r>
            <a:endParaRPr lang="zh-TW" altLang="en-US" sz="2000" dirty="0">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343300"/>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part of a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about </a:t>
            </a:r>
            <a:r>
              <a:rPr lang="en-US" altLang="zh-TW" sz="2000" dirty="0" err="1">
                <a:latin typeface="Calibri" panose="020F0502020204030204" pitchFamily="34" charset="0"/>
                <a:cs typeface="Calibri" panose="020F0502020204030204" pitchFamily="34" charset="0"/>
              </a:rPr>
              <a:t>Bundanoon</a:t>
            </a:r>
            <a:r>
              <a:rPr lang="en-US" altLang="zh-TW" sz="2000" dirty="0">
                <a:latin typeface="Calibri" panose="020F0502020204030204" pitchFamily="34" charset="0"/>
                <a:cs typeface="Calibri" panose="020F0502020204030204" pitchFamily="34" charset="0"/>
              </a:rPr>
              <a:t>, a bottled water free town in Australia. Answer the questions.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24</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CA1494FD-3F47-4F51-AE3C-CB734F53AC87}"/>
              </a:ext>
            </a:extLst>
          </p:cNvPr>
          <p:cNvSpPr/>
          <p:nvPr/>
        </p:nvSpPr>
        <p:spPr>
          <a:xfrm>
            <a:off x="7032569" y="774281"/>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20</a:t>
            </a:r>
            <a:endParaRPr lang="zh-TW" altLang="en-US" dirty="0">
              <a:solidFill>
                <a:schemeClr val="bg1">
                  <a:lumMod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F424C8AE-B3E5-40B7-BBAD-370DE2D3B312}"/>
              </a:ext>
            </a:extLst>
          </p:cNvPr>
          <p:cNvSpPr/>
          <p:nvPr/>
        </p:nvSpPr>
        <p:spPr>
          <a:xfrm>
            <a:off x="1122488" y="1595097"/>
            <a:ext cx="4413388" cy="369332"/>
          </a:xfrm>
          <a:prstGeom prst="rect">
            <a:avLst/>
          </a:prstGeom>
        </p:spPr>
        <p:txBody>
          <a:bodyPr wrap="none">
            <a:spAutoFit/>
          </a:bodyPr>
          <a:lstStyle/>
          <a:p>
            <a:r>
              <a:rPr lang="en-US" altLang="zh-TW" b="1" dirty="0">
                <a:solidFill>
                  <a:srgbClr val="FF0066"/>
                </a:solidFill>
                <a:latin typeface="Segoe Print" panose="02000600000000000000" pitchFamily="2" charset="0"/>
              </a:rPr>
              <a:t>from an underground water reserve</a:t>
            </a:r>
          </a:p>
        </p:txBody>
      </p:sp>
      <p:sp>
        <p:nvSpPr>
          <p:cNvPr id="16" name="矩形 15">
            <a:extLst>
              <a:ext uri="{FF2B5EF4-FFF2-40B4-BE49-F238E27FC236}">
                <a16:creationId xmlns:a16="http://schemas.microsoft.com/office/drawing/2014/main" id="{17EDC985-3603-4830-895A-770CF0E30076}"/>
              </a:ext>
            </a:extLst>
          </p:cNvPr>
          <p:cNvSpPr/>
          <p:nvPr/>
        </p:nvSpPr>
        <p:spPr>
          <a:xfrm>
            <a:off x="1122488" y="2375915"/>
            <a:ext cx="7099700" cy="369332"/>
          </a:xfrm>
          <a:prstGeom prst="rect">
            <a:avLst/>
          </a:prstGeom>
        </p:spPr>
        <p:txBody>
          <a:bodyPr wrap="none">
            <a:spAutoFit/>
          </a:bodyPr>
          <a:lstStyle/>
          <a:p>
            <a:r>
              <a:rPr lang="en-US" altLang="zh-TW" b="1" dirty="0">
                <a:solidFill>
                  <a:srgbClr val="FF0066"/>
                </a:solidFill>
                <a:latin typeface="Segoe Print" panose="02000600000000000000" pitchFamily="2" charset="0"/>
              </a:rPr>
              <a:t>to extract the water, bottle it and sell it as drinking water</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E674795F-6E49-402F-9280-514A20D15EC0}"/>
              </a:ext>
            </a:extLst>
          </p:cNvPr>
          <p:cNvSpPr/>
          <p:nvPr/>
        </p:nvSpPr>
        <p:spPr>
          <a:xfrm>
            <a:off x="1122488" y="3129819"/>
            <a:ext cx="6829114" cy="682238"/>
          </a:xfrm>
          <a:prstGeom prst="rect">
            <a:avLst/>
          </a:prstGeom>
        </p:spPr>
        <p:txBody>
          <a:bodyPr wrap="none">
            <a:spAutoFit/>
          </a:bodyPr>
          <a:lstStyle/>
          <a:p>
            <a:pPr>
              <a:lnSpc>
                <a:spcPts val="2300"/>
              </a:lnSpc>
            </a:pPr>
            <a:r>
              <a:rPr lang="en-US" altLang="zh-TW" b="1" dirty="0">
                <a:solidFill>
                  <a:srgbClr val="FF0066"/>
                </a:solidFill>
                <a:latin typeface="Segoe Print" panose="02000600000000000000" pitchFamily="2" charset="0"/>
              </a:rPr>
              <a:t>He had written a letter to the newspaper about banning</a:t>
            </a:r>
          </a:p>
          <a:p>
            <a:pPr>
              <a:lnSpc>
                <a:spcPts val="2300"/>
              </a:lnSpc>
            </a:pPr>
            <a:r>
              <a:rPr lang="en-US" altLang="zh-TW" b="1" dirty="0">
                <a:solidFill>
                  <a:srgbClr val="FF0066"/>
                </a:solidFill>
                <a:latin typeface="Segoe Print" panose="02000600000000000000" pitchFamily="2" charset="0"/>
              </a:rPr>
              <a:t>bottled water.</a:t>
            </a:r>
          </a:p>
        </p:txBody>
      </p:sp>
      <p:sp>
        <p:nvSpPr>
          <p:cNvPr id="19" name="矩形 18">
            <a:extLst>
              <a:ext uri="{FF2B5EF4-FFF2-40B4-BE49-F238E27FC236}">
                <a16:creationId xmlns:a16="http://schemas.microsoft.com/office/drawing/2014/main" id="{A2C772F3-FB81-4DAA-A984-63D47B1F8A28}"/>
              </a:ext>
            </a:extLst>
          </p:cNvPr>
          <p:cNvSpPr/>
          <p:nvPr/>
        </p:nvSpPr>
        <p:spPr>
          <a:xfrm>
            <a:off x="1155841" y="4195924"/>
            <a:ext cx="5950347" cy="369332"/>
          </a:xfrm>
          <a:prstGeom prst="rect">
            <a:avLst/>
          </a:prstGeom>
        </p:spPr>
        <p:txBody>
          <a:bodyPr wrap="none">
            <a:spAutoFit/>
          </a:bodyPr>
          <a:lstStyle/>
          <a:p>
            <a:r>
              <a:rPr lang="en-US" altLang="zh-TW" b="1" dirty="0">
                <a:solidFill>
                  <a:srgbClr val="FF0066"/>
                </a:solidFill>
                <a:latin typeface="Segoe Print" panose="02000600000000000000" pitchFamily="2" charset="0"/>
              </a:rPr>
              <a:t>The town decided to become ‘bottled water free’.</a:t>
            </a:r>
            <a:endParaRPr lang="zh-TW" altLang="en-US" b="1" dirty="0">
              <a:solidFill>
                <a:srgbClr val="FF0066"/>
              </a:solidFill>
              <a:latin typeface="Segoe Print" panose="02000600000000000000" pitchFamily="2" charset="0"/>
            </a:endParaRPr>
          </a:p>
        </p:txBody>
      </p:sp>
      <p:sp>
        <p:nvSpPr>
          <p:cNvPr id="13" name="矩形 12"/>
          <p:cNvSpPr/>
          <p:nvPr/>
        </p:nvSpPr>
        <p:spPr>
          <a:xfrm>
            <a:off x="1155841" y="4944802"/>
            <a:ext cx="7094307" cy="682238"/>
          </a:xfrm>
          <a:prstGeom prst="rect">
            <a:avLst/>
          </a:prstGeom>
        </p:spPr>
        <p:txBody>
          <a:bodyPr wrap="square">
            <a:spAutoFit/>
          </a:bodyPr>
          <a:lstStyle/>
          <a:p>
            <a:pPr>
              <a:lnSpc>
                <a:spcPts val="2300"/>
              </a:lnSpc>
            </a:pPr>
            <a:r>
              <a:rPr lang="en-US" altLang="zh-TW" b="1" dirty="0">
                <a:solidFill>
                  <a:srgbClr val="FF0066"/>
                </a:solidFill>
                <a:latin typeface="Segoe Print" panose="02000600000000000000" pitchFamily="2" charset="0"/>
              </a:rPr>
              <a:t>after national and international newspapers wrote articles about the story</a:t>
            </a:r>
            <a:endParaRPr lang="zh-TW" altLang="en-US" b="1" dirty="0">
              <a:solidFill>
                <a:srgbClr val="FF0066"/>
              </a:solidFill>
              <a:latin typeface="Segoe Print" panose="02000600000000000000" pitchFamily="2" charset="0"/>
            </a:endParaRPr>
          </a:p>
        </p:txBody>
      </p:sp>
      <p:pic>
        <p:nvPicPr>
          <p:cNvPr id="2" name="life_2e_intermediate_wb_track_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90075" y="694877"/>
            <a:ext cx="609600" cy="609600"/>
          </a:xfrm>
          <a:prstGeom prst="rect">
            <a:avLst/>
          </a:prstGeom>
        </p:spPr>
      </p:pic>
    </p:spTree>
    <p:extLst>
      <p:ext uri="{BB962C8B-B14F-4D97-AF65-F5344CB8AC3E}">
        <p14:creationId xmlns:p14="http://schemas.microsoft.com/office/powerpoint/2010/main" val="261540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2"/>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88316" fill="hold"/>
                                        <p:tgtEl>
                                          <p:spTgt spid="2"/>
                                        </p:tgtEl>
                                      </p:cBhvr>
                                    </p:cmd>
                                  </p:childTnLst>
                                </p:cTn>
                              </p:par>
                            </p:childTnLst>
                          </p:cTn>
                        </p:par>
                      </p:childTnLst>
                    </p:cTn>
                  </p:par>
                </p:childTnLst>
              </p:cTn>
              <p:nextCondLst>
                <p:cond evt="onClick" delay="0">
                  <p:tgtEl>
                    <p:spTgt spid="2"/>
                  </p:tgtEl>
                </p:cond>
              </p:nextCondLst>
            </p:seq>
            <p:audio>
              <p:cMediaNode vol="80000">
                <p:cTn id="33" fill="hold" display="0">
                  <p:stCondLst>
                    <p:cond delay="indefinite"/>
                  </p:stCondLst>
                  <p:endCondLst>
                    <p:cond evt="onStopAudio" delay="0">
                      <p:tgtEl>
                        <p:sldTgt/>
                      </p:tgtEl>
                    </p:cond>
                  </p:endCondLst>
                </p:cTn>
                <p:tgtEl>
                  <p:spTgt spid="2"/>
                </p:tgtEl>
              </p:cMediaNode>
            </p:audio>
          </p:childTnLst>
        </p:cTn>
      </p:par>
    </p:tnLst>
    <p:bldLst>
      <p:bldP spid="17" grpId="0"/>
      <p:bldP spid="16" grpId="0"/>
      <p:bldP spid="18" grpId="0"/>
      <p:bldP spid="19"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20724"/>
            <a:ext cx="8489133" cy="400110"/>
          </a:xfrm>
          <a:prstGeom prst="rect">
            <a:avLst/>
          </a:prstGeom>
        </p:spPr>
        <p:txBody>
          <a:bodyPr wrap="square">
            <a:spAutoFit/>
          </a:bodyPr>
          <a:lstStyle/>
          <a:p>
            <a:pPr marL="360000" indent="-360000"/>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again. Complete the sentences.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24</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1BB3FD8B-DCA7-4CA4-BC44-03F8F8CBB483}"/>
              </a:ext>
            </a:extLst>
          </p:cNvPr>
          <p:cNvSpPr/>
          <p:nvPr/>
        </p:nvSpPr>
        <p:spPr>
          <a:xfrm>
            <a:off x="7067811" y="36151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20</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74DD07C2-77E1-41A0-8082-F96937BA1DEF}"/>
              </a:ext>
            </a:extLst>
          </p:cNvPr>
          <p:cNvSpPr/>
          <p:nvPr/>
        </p:nvSpPr>
        <p:spPr>
          <a:xfrm>
            <a:off x="672037" y="860592"/>
            <a:ext cx="8132638" cy="3477875"/>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The residents of </a:t>
            </a:r>
            <a:r>
              <a:rPr lang="en-US" altLang="zh-TW" sz="2000" dirty="0" err="1">
                <a:latin typeface="Calibri" panose="020F0502020204030204" pitchFamily="34" charset="0"/>
              </a:rPr>
              <a:t>Bundanoon</a:t>
            </a:r>
            <a:r>
              <a:rPr lang="en-US" altLang="zh-TW" sz="2000" dirty="0">
                <a:latin typeface="Calibri" panose="020F0502020204030204" pitchFamily="34" charset="0"/>
              </a:rPr>
              <a:t> were against the water company’s plans because ____________________________________________________.</a:t>
            </a:r>
          </a:p>
          <a:p>
            <a:pPr marL="360000" indent="-360000">
              <a:spcBef>
                <a:spcPts val="600"/>
              </a:spcBef>
            </a:pPr>
            <a:r>
              <a:rPr lang="en-US" altLang="zh-TW" sz="2000" dirty="0">
                <a:latin typeface="Calibri" panose="020F0502020204030204" pitchFamily="34" charset="0"/>
              </a:rPr>
              <a:t>2	Huw Kingston wanted the town to _______________________________ and _______________________________________________________.</a:t>
            </a:r>
          </a:p>
          <a:p>
            <a:pPr marL="360000" indent="-360000">
              <a:spcBef>
                <a:spcPts val="600"/>
              </a:spcBef>
            </a:pPr>
            <a:r>
              <a:rPr lang="en-US" altLang="zh-TW" sz="2000" dirty="0">
                <a:latin typeface="Calibri" panose="020F0502020204030204" pitchFamily="34" charset="0"/>
              </a:rPr>
              <a:t>3 	A few residents heard about another Australian town that ___________________________________________________________.</a:t>
            </a:r>
          </a:p>
          <a:p>
            <a:pPr marL="360000" indent="-360000">
              <a:spcBef>
                <a:spcPts val="600"/>
              </a:spcBef>
            </a:pPr>
            <a:r>
              <a:rPr lang="en-US" altLang="zh-TW" sz="2000" dirty="0">
                <a:latin typeface="Calibri" panose="020F0502020204030204" pitchFamily="34" charset="0"/>
              </a:rPr>
              <a:t>4 	The residents discovered that the carbon footprint of bottled water ___________________________________________________________.</a:t>
            </a:r>
          </a:p>
          <a:p>
            <a:pPr marL="360000" indent="-360000">
              <a:spcBef>
                <a:spcPts val="600"/>
              </a:spcBef>
            </a:pPr>
            <a:r>
              <a:rPr lang="en-US" altLang="zh-TW" sz="2000" dirty="0">
                <a:latin typeface="Calibri" panose="020F0502020204030204" pitchFamily="34" charset="0"/>
              </a:rPr>
              <a:t>5	If a visitor to </a:t>
            </a:r>
            <a:r>
              <a:rPr lang="en-US" altLang="zh-TW" sz="2000" dirty="0" err="1">
                <a:latin typeface="Calibri" panose="020F0502020204030204" pitchFamily="34" charset="0"/>
              </a:rPr>
              <a:t>Bundanoon</a:t>
            </a:r>
            <a:r>
              <a:rPr lang="en-US" altLang="zh-TW" sz="2000" dirty="0">
                <a:latin typeface="Calibri" panose="020F0502020204030204" pitchFamily="34" charset="0"/>
              </a:rPr>
              <a:t> wants some water, ___________________________________________________________.</a:t>
            </a:r>
          </a:p>
        </p:txBody>
      </p:sp>
      <p:sp>
        <p:nvSpPr>
          <p:cNvPr id="15" name="矩形 14">
            <a:extLst>
              <a:ext uri="{FF2B5EF4-FFF2-40B4-BE49-F238E27FC236}">
                <a16:creationId xmlns:a16="http://schemas.microsoft.com/office/drawing/2014/main" id="{2624248C-1C27-4745-8BAF-2FAEBACC2DAD}"/>
              </a:ext>
            </a:extLst>
          </p:cNvPr>
          <p:cNvSpPr/>
          <p:nvPr/>
        </p:nvSpPr>
        <p:spPr>
          <a:xfrm>
            <a:off x="2068941" y="1219600"/>
            <a:ext cx="5905094"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they didn’t want to buy their own water in bottles</a:t>
            </a:r>
            <a:endParaRPr lang="zh-TW" altLang="en-US" sz="1700"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6D068D20-2B96-4CE5-AE53-8D699B90C29D}"/>
              </a:ext>
            </a:extLst>
          </p:cNvPr>
          <p:cNvSpPr/>
          <p:nvPr/>
        </p:nvSpPr>
        <p:spPr>
          <a:xfrm>
            <a:off x="4719217" y="1604480"/>
            <a:ext cx="2962742"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fight the water company</a:t>
            </a:r>
            <a:endParaRPr lang="zh-TW" altLang="en-US" sz="1700"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FAE29275-5C62-40C5-93E8-B7EDD2ABEE3D}"/>
              </a:ext>
            </a:extLst>
          </p:cNvPr>
          <p:cNvSpPr/>
          <p:nvPr/>
        </p:nvSpPr>
        <p:spPr>
          <a:xfrm>
            <a:off x="1639086" y="1899882"/>
            <a:ext cx="3860177"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ban bottled water completely</a:t>
            </a:r>
            <a:endParaRPr lang="zh-TW" altLang="en-US" sz="1700"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FAE29275-5C62-40C5-93E8-B7EDD2ABEE3D}"/>
              </a:ext>
            </a:extLst>
          </p:cNvPr>
          <p:cNvSpPr/>
          <p:nvPr/>
        </p:nvSpPr>
        <p:spPr>
          <a:xfrm>
            <a:off x="1112994" y="2597170"/>
            <a:ext cx="3373946"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had gone ‘plastic bag free’</a:t>
            </a:r>
            <a:endParaRPr lang="zh-TW" altLang="en-US" sz="1700"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FAE29275-5C62-40C5-93E8-B7EDD2ABEE3D}"/>
              </a:ext>
            </a:extLst>
          </p:cNvPr>
          <p:cNvSpPr/>
          <p:nvPr/>
        </p:nvSpPr>
        <p:spPr>
          <a:xfrm>
            <a:off x="1111321" y="3272424"/>
            <a:ext cx="4492038"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is 300 times greater than tap water</a:t>
            </a:r>
            <a:endParaRPr lang="zh-TW" altLang="en-US" sz="1700"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FAE29275-5C62-40C5-93E8-B7EDD2ABEE3D}"/>
              </a:ext>
            </a:extLst>
          </p:cNvPr>
          <p:cNvSpPr/>
          <p:nvPr/>
        </p:nvSpPr>
        <p:spPr>
          <a:xfrm>
            <a:off x="1162691" y="3957234"/>
            <a:ext cx="3600695"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they can get it from the tap</a:t>
            </a:r>
            <a:endParaRPr lang="zh-TW" altLang="en-US" sz="1700" b="1" dirty="0">
              <a:solidFill>
                <a:srgbClr val="FF0066"/>
              </a:solidFill>
              <a:latin typeface="Segoe Print" panose="02000600000000000000" pitchFamily="2" charset="0"/>
            </a:endParaRPr>
          </a:p>
        </p:txBody>
      </p:sp>
      <p:pic>
        <p:nvPicPr>
          <p:cNvPr id="2050" name="Picture 2"/>
          <p:cNvPicPr>
            <a:picLocks noChangeAspect="1" noChangeArrowheads="1"/>
          </p:cNvPicPr>
          <p:nvPr/>
        </p:nvPicPr>
        <p:blipFill>
          <a:blip r:embed="rId4"/>
          <a:srcRect/>
          <a:stretch>
            <a:fillRect/>
          </a:stretch>
        </p:blipFill>
        <p:spPr bwMode="auto">
          <a:xfrm>
            <a:off x="1639086" y="5094458"/>
            <a:ext cx="5301541" cy="1100925"/>
          </a:xfrm>
          <a:prstGeom prst="rect">
            <a:avLst/>
          </a:prstGeom>
          <a:noFill/>
          <a:ln w="9525">
            <a:noFill/>
            <a:miter lim="800000"/>
            <a:headEnd/>
            <a:tailEnd/>
          </a:ln>
        </p:spPr>
      </p:pic>
      <p:pic>
        <p:nvPicPr>
          <p:cNvPr id="14" name="life_2e_intermediate_wb_track_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5317" y="262336"/>
            <a:ext cx="609600" cy="609600"/>
          </a:xfrm>
          <a:prstGeom prst="rect">
            <a:avLst/>
          </a:prstGeom>
        </p:spPr>
      </p:pic>
    </p:spTree>
    <p:extLst>
      <p:ext uri="{BB962C8B-B14F-4D97-AF65-F5344CB8AC3E}">
        <p14:creationId xmlns:p14="http://schemas.microsoft.com/office/powerpoint/2010/main" val="40522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14"/>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88316" fill="hold"/>
                                        <p:tgtEl>
                                          <p:spTgt spid="14"/>
                                        </p:tgtEl>
                                      </p:cBhvr>
                                    </p:cmd>
                                  </p:childTnLst>
                                </p:cTn>
                              </p:par>
                            </p:childTnLst>
                          </p:cTn>
                        </p:par>
                      </p:childTnLst>
                    </p:cTn>
                  </p:par>
                </p:childTnLst>
              </p:cTn>
              <p:nextCondLst>
                <p:cond evt="onClick" delay="0">
                  <p:tgtEl>
                    <p:spTgt spid="14"/>
                  </p:tgtEl>
                </p:cond>
              </p:nextCondLst>
            </p:seq>
            <p:audio>
              <p:cMediaNode vol="80000">
                <p:cTn id="38"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P spid="12" grpId="0"/>
      <p:bldP spid="13"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a:extLst>
              <a:ext uri="{FF2B5EF4-FFF2-40B4-BE49-F238E27FC236}">
                <a16:creationId xmlns:a16="http://schemas.microsoft.com/office/drawing/2014/main" id="{6CF3E057-CF29-4E74-B862-C79E64008195}"/>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8D575A8D-3800-4E44-91B2-52EA05737351}"/>
              </a:ext>
            </a:extLst>
          </p:cNvPr>
          <p:cNvSpPr/>
          <p:nvPr/>
        </p:nvSpPr>
        <p:spPr>
          <a:xfrm>
            <a:off x="384651" y="891247"/>
            <a:ext cx="8352928" cy="5273238"/>
          </a:xfrm>
          <a:prstGeom prst="rect">
            <a:avLst/>
          </a:prstGeom>
          <a:ln>
            <a:solidFill>
              <a:srgbClr val="0000E1"/>
            </a:solidFill>
          </a:ln>
        </p:spPr>
        <p:txBody>
          <a:bodyPr wrap="square">
            <a:spAutoFit/>
          </a:bodyPr>
          <a:lstStyle/>
          <a:p>
            <a:pPr>
              <a:lnSpc>
                <a:spcPts val="2000"/>
              </a:lnSpc>
              <a:spcBef>
                <a:spcPts val="400"/>
              </a:spcBef>
            </a:pPr>
            <a:r>
              <a:rPr lang="en-US" altLang="zh-TW" b="1" dirty="0">
                <a:solidFill>
                  <a:srgbClr val="0000E1"/>
                </a:solidFill>
                <a:latin typeface="Calibri" panose="020F0502020204030204" pitchFamily="34" charset="0"/>
                <a:cs typeface="Calibri" panose="020F0502020204030204" pitchFamily="34" charset="0"/>
              </a:rPr>
              <a:t>I = interviewer, P = Pauline</a:t>
            </a:r>
          </a:p>
          <a:p>
            <a:pPr marL="360363" indent="-360363">
              <a:lnSpc>
                <a:spcPts val="2000"/>
              </a:lnSpc>
              <a:spcBef>
                <a:spcPts val="400"/>
              </a:spcBef>
            </a:pPr>
            <a:r>
              <a:rPr lang="en-US" altLang="zh-TW" dirty="0">
                <a:solidFill>
                  <a:srgbClr val="0000E1"/>
                </a:solidFill>
                <a:latin typeface="Calibri" panose="020F0502020204030204" pitchFamily="34" charset="0"/>
                <a:cs typeface="Calibri" panose="020F0502020204030204" pitchFamily="34" charset="0"/>
              </a:rPr>
              <a:t>I: 	Now, you may remember seeing the name </a:t>
            </a:r>
            <a:r>
              <a:rPr lang="en-US" altLang="zh-TW" dirty="0" err="1">
                <a:solidFill>
                  <a:srgbClr val="0000E1"/>
                </a:solidFill>
                <a:latin typeface="Calibri" panose="020F0502020204030204" pitchFamily="34" charset="0"/>
                <a:cs typeface="Calibri" panose="020F0502020204030204" pitchFamily="34" charset="0"/>
              </a:rPr>
              <a:t>Bundanoon</a:t>
            </a:r>
            <a:r>
              <a:rPr lang="en-US" altLang="zh-TW" dirty="0">
                <a:solidFill>
                  <a:srgbClr val="0000E1"/>
                </a:solidFill>
                <a:latin typeface="Calibri" panose="020F0502020204030204" pitchFamily="34" charset="0"/>
                <a:cs typeface="Calibri" panose="020F0502020204030204" pitchFamily="34" charset="0"/>
              </a:rPr>
              <a:t> in the news headlines a while ago. </a:t>
            </a:r>
            <a:r>
              <a:rPr lang="en-US" altLang="zh-TW" dirty="0" err="1">
                <a:solidFill>
                  <a:srgbClr val="0000E1"/>
                </a:solidFill>
                <a:latin typeface="Calibri" panose="020F0502020204030204" pitchFamily="34" charset="0"/>
                <a:cs typeface="Calibri" panose="020F0502020204030204" pitchFamily="34" charset="0"/>
              </a:rPr>
              <a:t>Bundanoon</a:t>
            </a:r>
            <a:r>
              <a:rPr lang="en-US" altLang="zh-TW" dirty="0">
                <a:solidFill>
                  <a:srgbClr val="0000E1"/>
                </a:solidFill>
                <a:latin typeface="Calibri" panose="020F0502020204030204" pitchFamily="34" charset="0"/>
                <a:cs typeface="Calibri" panose="020F0502020204030204" pitchFamily="34" charset="0"/>
              </a:rPr>
              <a:t> is a small town near Sydney, Australia. It has its own supply of water from an underground water reserve. Some years ago, the residents of the town discovered that a water company had applied for permission to extract this water, bottle it, and sell it as drinking water. We spoke to </a:t>
            </a:r>
            <a:r>
              <a:rPr lang="en-US" altLang="zh-TW" dirty="0" err="1">
                <a:solidFill>
                  <a:srgbClr val="0000E1"/>
                </a:solidFill>
                <a:latin typeface="Calibri" panose="020F0502020204030204" pitchFamily="34" charset="0"/>
                <a:cs typeface="Calibri" panose="020F0502020204030204" pitchFamily="34" charset="0"/>
              </a:rPr>
              <a:t>Bundanoon</a:t>
            </a:r>
            <a:r>
              <a:rPr lang="en-US" altLang="zh-TW" dirty="0">
                <a:solidFill>
                  <a:srgbClr val="0000E1"/>
                </a:solidFill>
                <a:latin typeface="Calibri" panose="020F0502020204030204" pitchFamily="34" charset="0"/>
                <a:cs typeface="Calibri" panose="020F0502020204030204" pitchFamily="34" charset="0"/>
              </a:rPr>
              <a:t> resident Pauline Tiller earlier this week, about what happened next. Pauline, why didn’t you want this water company to go ahead with their plans? </a:t>
            </a:r>
          </a:p>
          <a:p>
            <a:pPr marL="360363" indent="-360363">
              <a:lnSpc>
                <a:spcPts val="2000"/>
              </a:lnSpc>
              <a:spcBef>
                <a:spcPts val="400"/>
              </a:spcBef>
            </a:pPr>
            <a:r>
              <a:rPr lang="en-US" altLang="zh-TW" dirty="0">
                <a:solidFill>
                  <a:srgbClr val="0000E1"/>
                </a:solidFill>
                <a:latin typeface="Calibri" panose="020F0502020204030204" pitchFamily="34" charset="0"/>
                <a:cs typeface="Calibri" panose="020F0502020204030204" pitchFamily="34" charset="0"/>
              </a:rPr>
              <a:t>P: 	Basically, because we were drinking the water in our homes, direct from our taps. We didn’t want to buy bottled water – especially when it was already our own town’s water supply!</a:t>
            </a:r>
          </a:p>
          <a:p>
            <a:pPr marL="360363" indent="-360363">
              <a:lnSpc>
                <a:spcPts val="2000"/>
              </a:lnSpc>
              <a:spcBef>
                <a:spcPts val="400"/>
              </a:spcBef>
            </a:pPr>
            <a:r>
              <a:rPr lang="en-US" altLang="zh-TW" dirty="0">
                <a:solidFill>
                  <a:srgbClr val="0000E1"/>
                </a:solidFill>
                <a:latin typeface="Calibri" panose="020F0502020204030204" pitchFamily="34" charset="0"/>
                <a:cs typeface="Calibri" panose="020F0502020204030204" pitchFamily="34" charset="0"/>
              </a:rPr>
              <a:t>I:	And how did you get involved in the story?</a:t>
            </a:r>
          </a:p>
          <a:p>
            <a:pPr marL="360363" indent="-360363">
              <a:lnSpc>
                <a:spcPts val="2000"/>
              </a:lnSpc>
              <a:spcBef>
                <a:spcPts val="400"/>
              </a:spcBef>
            </a:pPr>
            <a:r>
              <a:rPr lang="en-US" altLang="zh-TW" dirty="0">
                <a:solidFill>
                  <a:srgbClr val="0000E1"/>
                </a:solidFill>
                <a:latin typeface="Calibri" panose="020F0502020204030204" pitchFamily="34" charset="0"/>
                <a:cs typeface="Calibri" panose="020F0502020204030204" pitchFamily="34" charset="0"/>
              </a:rPr>
              <a:t>P: 	Well, I was using an old newspaper to mop up a water leak one morning when something in the paper caught my attention. I stopped and read this astonishing letter </a:t>
            </a:r>
            <a:r>
              <a:rPr lang="en-US" altLang="zh-TW" dirty="0" err="1">
                <a:solidFill>
                  <a:srgbClr val="0000E1"/>
                </a:solidFill>
                <a:latin typeface="Calibri" panose="020F0502020204030204" pitchFamily="34" charset="0"/>
                <a:cs typeface="Calibri" panose="020F0502020204030204" pitchFamily="34" charset="0"/>
              </a:rPr>
              <a:t>Huw</a:t>
            </a:r>
            <a:r>
              <a:rPr lang="en-US" altLang="zh-TW" dirty="0">
                <a:solidFill>
                  <a:srgbClr val="0000E1"/>
                </a:solidFill>
                <a:latin typeface="Calibri" panose="020F0502020204030204" pitchFamily="34" charset="0"/>
                <a:cs typeface="Calibri" panose="020F0502020204030204" pitchFamily="34" charset="0"/>
              </a:rPr>
              <a:t> Kingston had written about banning bottled water.</a:t>
            </a:r>
          </a:p>
          <a:p>
            <a:pPr marL="360363" indent="-360363">
              <a:lnSpc>
                <a:spcPts val="2000"/>
              </a:lnSpc>
              <a:spcBef>
                <a:spcPts val="400"/>
              </a:spcBef>
            </a:pPr>
            <a:r>
              <a:rPr lang="en-US" altLang="zh-TW" dirty="0">
                <a:solidFill>
                  <a:srgbClr val="0000E1"/>
                </a:solidFill>
                <a:latin typeface="Calibri" panose="020F0502020204030204" pitchFamily="34" charset="0"/>
                <a:cs typeface="Calibri" panose="020F0502020204030204" pitchFamily="34" charset="0"/>
              </a:rPr>
              <a:t>I: 	</a:t>
            </a:r>
            <a:r>
              <a:rPr lang="en-US" altLang="zh-TW" dirty="0" err="1">
                <a:solidFill>
                  <a:srgbClr val="0000E1"/>
                </a:solidFill>
                <a:latin typeface="Calibri" panose="020F0502020204030204" pitchFamily="34" charset="0"/>
                <a:cs typeface="Calibri" panose="020F0502020204030204" pitchFamily="34" charset="0"/>
              </a:rPr>
              <a:t>Huw</a:t>
            </a:r>
            <a:r>
              <a:rPr lang="en-US" altLang="zh-TW" dirty="0">
                <a:solidFill>
                  <a:srgbClr val="0000E1"/>
                </a:solidFill>
                <a:latin typeface="Calibri" panose="020F0502020204030204" pitchFamily="34" charset="0"/>
                <a:cs typeface="Calibri" panose="020F0502020204030204" pitchFamily="34" charset="0"/>
              </a:rPr>
              <a:t> Kingston is a local businessman in </a:t>
            </a:r>
            <a:r>
              <a:rPr lang="en-US" altLang="zh-TW" dirty="0" err="1">
                <a:solidFill>
                  <a:srgbClr val="0000E1"/>
                </a:solidFill>
                <a:latin typeface="Calibri" panose="020F0502020204030204" pitchFamily="34" charset="0"/>
                <a:cs typeface="Calibri" panose="020F0502020204030204" pitchFamily="34" charset="0"/>
              </a:rPr>
              <a:t>Bundanoon</a:t>
            </a:r>
            <a:r>
              <a:rPr lang="en-US" altLang="zh-TW" dirty="0">
                <a:solidFill>
                  <a:srgbClr val="0000E1"/>
                </a:solidFill>
                <a:latin typeface="Calibri" panose="020F0502020204030204" pitchFamily="34" charset="0"/>
                <a:cs typeface="Calibri" panose="020F0502020204030204" pitchFamily="34" charset="0"/>
              </a:rPr>
              <a:t>, is that right?</a:t>
            </a:r>
          </a:p>
          <a:p>
            <a:pPr marL="360363" indent="-360363">
              <a:lnSpc>
                <a:spcPts val="2000"/>
              </a:lnSpc>
              <a:spcBef>
                <a:spcPts val="400"/>
              </a:spcBef>
            </a:pPr>
            <a:r>
              <a:rPr lang="en-US" altLang="zh-TW" dirty="0">
                <a:solidFill>
                  <a:srgbClr val="0000E1"/>
                </a:solidFill>
                <a:latin typeface="Calibri" panose="020F0502020204030204" pitchFamily="34" charset="0"/>
                <a:cs typeface="Calibri" panose="020F0502020204030204" pitchFamily="34" charset="0"/>
              </a:rPr>
              <a:t>P: 	Yes, he had come up with this revolutionary idea – he wanted the town to fight the water company. And he also wanted us to ban bottled water completely! As soon as I read his letter, I knew that was the answer!</a:t>
            </a:r>
          </a:p>
        </p:txBody>
      </p:sp>
      <p:sp>
        <p:nvSpPr>
          <p:cNvPr id="6" name="矩形 5">
            <a:extLst>
              <a:ext uri="{FF2B5EF4-FFF2-40B4-BE49-F238E27FC236}">
                <a16:creationId xmlns:a16="http://schemas.microsoft.com/office/drawing/2014/main" id="{28F68EA3-D8EE-4E23-9671-964528A18B66}"/>
              </a:ext>
            </a:extLst>
          </p:cNvPr>
          <p:cNvSpPr/>
          <p:nvPr/>
        </p:nvSpPr>
        <p:spPr>
          <a:xfrm>
            <a:off x="1353617" y="31169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20</a:t>
            </a:r>
            <a:endParaRPr lang="zh-TW" altLang="en-US" dirty="0">
              <a:solidFill>
                <a:schemeClr val="bg1">
                  <a:lumMod val="50000"/>
                </a:schemeClr>
              </a:solidFill>
              <a:latin typeface="Calibri" panose="020F0502020204030204" pitchFamily="34" charset="0"/>
            </a:endParaRPr>
          </a:p>
        </p:txBody>
      </p:sp>
      <p:pic>
        <p:nvPicPr>
          <p:cNvPr id="10" name="life_2e_intermediate_wb_track_20.mp3">
            <a:hlinkClick r:id="" action="ppaction://media"/>
          </p:cNvPr>
          <p:cNvPicPr>
            <a:picLocks noChangeAspect="1"/>
          </p:cNvPicPr>
          <p:nvPr>
            <a:audioFile r:link="rId1"/>
            <p:extLst>
              <p:ext uri="{DAA4B4D4-6D71-4841-9C94-3DE7FCFB9230}">
                <p14:media xmlns:p14="http://schemas.microsoft.com/office/powerpoint/2010/main" r:embed="rId2">
                  <p14:trim end="92749.25"/>
                </p14:media>
              </p:ext>
            </p:extLst>
          </p:nvPr>
        </p:nvPicPr>
        <p:blipFill>
          <a:blip r:embed="rId4"/>
          <a:stretch>
            <a:fillRect/>
          </a:stretch>
        </p:blipFill>
        <p:spPr>
          <a:xfrm>
            <a:off x="2324882" y="197900"/>
            <a:ext cx="609600" cy="609600"/>
          </a:xfrm>
          <a:prstGeom prst="rect">
            <a:avLst/>
          </a:prstGeom>
        </p:spPr>
      </p:pic>
    </p:spTree>
    <p:extLst>
      <p:ext uri="{BB962C8B-B14F-4D97-AF65-F5344CB8AC3E}">
        <p14:creationId xmlns:p14="http://schemas.microsoft.com/office/powerpoint/2010/main" val="270336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5567" fill="hold"/>
                                        <p:tgtEl>
                                          <p:spTgt spid="10"/>
                                        </p:tgtEl>
                                      </p:cBhvr>
                                    </p:cmd>
                                  </p:childTnLst>
                                </p:cTn>
                              </p:par>
                            </p:childTnLst>
                          </p:cTn>
                        </p:par>
                      </p:childTnLst>
                    </p:cTn>
                  </p:par>
                </p:childTnLst>
              </p:cTn>
              <p:nextCondLst>
                <p:cond evt="onClick" delay="0">
                  <p:tgtEl>
                    <p:spTgt spid="10"/>
                  </p:tgtEl>
                </p:cond>
              </p:nextCondLst>
            </p:seq>
            <p:audio>
              <p:cMediaNode vol="80000">
                <p:cTn id="14" fill="hold" display="0">
                  <p:stCondLst>
                    <p:cond delay="indefinite"/>
                  </p:stCondLst>
                  <p:endCondLst>
                    <p:cond evt="onStopAudio" delay="0">
                      <p:tgtEl>
                        <p:sldTgt/>
                      </p:tgtEl>
                    </p:cond>
                  </p:endCondLst>
                </p:cTn>
                <p:tgtEl>
                  <p:spTgt spid="10"/>
                </p:tgtEl>
              </p:cMediaNode>
            </p:audio>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a:extLst>
              <a:ext uri="{FF2B5EF4-FFF2-40B4-BE49-F238E27FC236}">
                <a16:creationId xmlns:a16="http://schemas.microsoft.com/office/drawing/2014/main" id="{6CF3E057-CF29-4E74-B862-C79E64008195}"/>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8D575A8D-3800-4E44-91B2-52EA05737351}"/>
              </a:ext>
            </a:extLst>
          </p:cNvPr>
          <p:cNvSpPr/>
          <p:nvPr/>
        </p:nvSpPr>
        <p:spPr>
          <a:xfrm>
            <a:off x="384651" y="891247"/>
            <a:ext cx="8352928" cy="5186035"/>
          </a:xfrm>
          <a:prstGeom prst="rect">
            <a:avLst/>
          </a:prstGeom>
          <a:ln>
            <a:solidFill>
              <a:srgbClr val="0000E1"/>
            </a:solidFill>
          </a:ln>
        </p:spPr>
        <p:txBody>
          <a:bodyPr wrap="square">
            <a:spAutoFit/>
          </a:bodyPr>
          <a:lstStyle/>
          <a:p>
            <a:pPr marL="360363" indent="-360363">
              <a:spcBef>
                <a:spcPts val="400"/>
              </a:spcBef>
            </a:pPr>
            <a:r>
              <a:rPr lang="en-US" altLang="zh-TW" dirty="0">
                <a:solidFill>
                  <a:srgbClr val="0000E1"/>
                </a:solidFill>
                <a:latin typeface="Calibri" panose="020F0502020204030204" pitchFamily="34" charset="0"/>
                <a:cs typeface="Calibri" panose="020F0502020204030204" pitchFamily="34" charset="0"/>
              </a:rPr>
              <a:t>I: 	And what did you do next?</a:t>
            </a:r>
          </a:p>
          <a:p>
            <a:pPr marL="360363" indent="-360363">
              <a:spcBef>
                <a:spcPts val="400"/>
              </a:spcBef>
            </a:pPr>
            <a:r>
              <a:rPr lang="en-US" altLang="zh-TW" dirty="0">
                <a:solidFill>
                  <a:srgbClr val="0000E1"/>
                </a:solidFill>
                <a:latin typeface="Calibri" panose="020F0502020204030204" pitchFamily="34" charset="0"/>
                <a:cs typeface="Calibri" panose="020F0502020204030204" pitchFamily="34" charset="0"/>
              </a:rPr>
              <a:t>P: 	A few residents got together to investigate how we could go ‘bottled water free’. At that time, we didn’t know we were pioneers! While we were looking for information, we heard about another Australian town that had gone ‘plastic bag free’. This really encouraged and inspired us. Then we found out that the carbon footprint of bottled water is 300 times greater than tap water! It became obvious that bottled water is a crazy idea. So we had a town meeting to discuss the whole thing and the town decided to become ‘bottled water free’.</a:t>
            </a:r>
          </a:p>
          <a:p>
            <a:pPr marL="360363" indent="-360363">
              <a:spcBef>
                <a:spcPts val="400"/>
              </a:spcBef>
            </a:pPr>
            <a:r>
              <a:rPr lang="en-US" altLang="zh-TW" dirty="0">
                <a:solidFill>
                  <a:srgbClr val="0000E1"/>
                </a:solidFill>
                <a:latin typeface="Calibri" panose="020F0502020204030204" pitchFamily="34" charset="0"/>
                <a:cs typeface="Calibri" panose="020F0502020204030204" pitchFamily="34" charset="0"/>
              </a:rPr>
              <a:t>I: 	And I believe journalists from a national newspaper arrived while you were holding the meeting?</a:t>
            </a:r>
          </a:p>
          <a:p>
            <a:pPr marL="360363" indent="-360363">
              <a:spcBef>
                <a:spcPts val="400"/>
              </a:spcBef>
            </a:pPr>
            <a:r>
              <a:rPr lang="en-US" altLang="zh-TW" dirty="0">
                <a:solidFill>
                  <a:srgbClr val="0000E1"/>
                </a:solidFill>
                <a:latin typeface="Calibri" panose="020F0502020204030204" pitchFamily="34" charset="0"/>
                <a:cs typeface="Calibri" panose="020F0502020204030204" pitchFamily="34" charset="0"/>
              </a:rPr>
              <a:t>P: 	Yes, a lot of national and international newspapers had heard about our story. After they wrote about us, we got a lot of support from environmental movements. And in September 2009, we became the first ‘bottled water free’ town in Australia.</a:t>
            </a:r>
          </a:p>
          <a:p>
            <a:pPr marL="360363" indent="-360363">
              <a:spcBef>
                <a:spcPts val="400"/>
              </a:spcBef>
            </a:pPr>
            <a:r>
              <a:rPr lang="en-US" altLang="zh-TW" dirty="0">
                <a:solidFill>
                  <a:srgbClr val="0000E1"/>
                </a:solidFill>
                <a:latin typeface="Calibri" panose="020F0502020204030204" pitchFamily="34" charset="0"/>
                <a:cs typeface="Calibri" panose="020F0502020204030204" pitchFamily="34" charset="0"/>
              </a:rPr>
              <a:t>I: 	So you banned bottled water. But now, what do people –</a:t>
            </a:r>
            <a:r>
              <a:rPr lang="zh-TW" altLang="en-US" dirty="0">
                <a:solidFill>
                  <a:srgbClr val="0000E1"/>
                </a:solidFill>
                <a:latin typeface="Calibri" panose="020F0502020204030204" pitchFamily="34" charset="0"/>
                <a:cs typeface="Calibri" panose="020F0502020204030204" pitchFamily="34" charset="0"/>
              </a:rPr>
              <a:t> </a:t>
            </a:r>
            <a:r>
              <a:rPr lang="en-US" altLang="zh-TW" dirty="0">
                <a:solidFill>
                  <a:srgbClr val="0000E1"/>
                </a:solidFill>
                <a:latin typeface="Calibri" panose="020F0502020204030204" pitchFamily="34" charset="0"/>
                <a:cs typeface="Calibri" panose="020F0502020204030204" pitchFamily="34" charset="0"/>
              </a:rPr>
              <a:t>visitors to the town, for example – do if they want to get</a:t>
            </a:r>
            <a:r>
              <a:rPr lang="zh-TW" altLang="en-US" dirty="0">
                <a:solidFill>
                  <a:srgbClr val="0000E1"/>
                </a:solidFill>
                <a:latin typeface="Calibri" panose="020F0502020204030204" pitchFamily="34" charset="0"/>
                <a:cs typeface="Calibri" panose="020F0502020204030204" pitchFamily="34" charset="0"/>
              </a:rPr>
              <a:t> </a:t>
            </a:r>
            <a:r>
              <a:rPr lang="en-US" altLang="zh-TW" dirty="0">
                <a:solidFill>
                  <a:srgbClr val="0000E1"/>
                </a:solidFill>
                <a:latin typeface="Calibri" panose="020F0502020204030204" pitchFamily="34" charset="0"/>
                <a:cs typeface="Calibri" panose="020F0502020204030204" pitchFamily="34" charset="0"/>
              </a:rPr>
              <a:t>a drink of water?</a:t>
            </a:r>
          </a:p>
          <a:p>
            <a:pPr marL="360363" indent="-360363">
              <a:spcBef>
                <a:spcPts val="400"/>
              </a:spcBef>
            </a:pPr>
            <a:r>
              <a:rPr lang="en-US" altLang="zh-TW" dirty="0">
                <a:solidFill>
                  <a:srgbClr val="0000E1"/>
                </a:solidFill>
                <a:latin typeface="Calibri" panose="020F0502020204030204" pitchFamily="34" charset="0"/>
                <a:cs typeface="Calibri" panose="020F0502020204030204" pitchFamily="34" charset="0"/>
              </a:rPr>
              <a:t>P: 	All the water in our town is free, so you can get it from</a:t>
            </a:r>
            <a:r>
              <a:rPr lang="zh-TW" altLang="en-US" dirty="0">
                <a:solidFill>
                  <a:srgbClr val="0000E1"/>
                </a:solidFill>
                <a:latin typeface="Calibri" panose="020F0502020204030204" pitchFamily="34" charset="0"/>
                <a:cs typeface="Calibri" panose="020F0502020204030204" pitchFamily="34" charset="0"/>
              </a:rPr>
              <a:t> </a:t>
            </a:r>
            <a:r>
              <a:rPr lang="en-US" altLang="zh-TW" dirty="0">
                <a:solidFill>
                  <a:srgbClr val="0000E1"/>
                </a:solidFill>
                <a:latin typeface="Calibri" panose="020F0502020204030204" pitchFamily="34" charset="0"/>
                <a:cs typeface="Calibri" panose="020F0502020204030204" pitchFamily="34" charset="0"/>
              </a:rPr>
              <a:t>the tap. And if you want to take some water with you,</a:t>
            </a:r>
            <a:r>
              <a:rPr lang="zh-TW" altLang="en-US" dirty="0">
                <a:solidFill>
                  <a:srgbClr val="0000E1"/>
                </a:solidFill>
                <a:latin typeface="Calibri" panose="020F0502020204030204" pitchFamily="34" charset="0"/>
                <a:cs typeface="Calibri" panose="020F0502020204030204" pitchFamily="34" charset="0"/>
              </a:rPr>
              <a:t> </a:t>
            </a:r>
            <a:r>
              <a:rPr lang="en-US" altLang="zh-TW" dirty="0">
                <a:solidFill>
                  <a:srgbClr val="0000E1"/>
                </a:solidFill>
                <a:latin typeface="Calibri" panose="020F0502020204030204" pitchFamily="34" charset="0"/>
                <a:cs typeface="Calibri" panose="020F0502020204030204" pitchFamily="34" charset="0"/>
              </a:rPr>
              <a:t>our shops sell our own ‘</a:t>
            </a:r>
            <a:r>
              <a:rPr lang="en-US" altLang="zh-TW" dirty="0" err="1">
                <a:solidFill>
                  <a:srgbClr val="0000E1"/>
                </a:solidFill>
                <a:latin typeface="Calibri" panose="020F0502020204030204" pitchFamily="34" charset="0"/>
                <a:cs typeface="Calibri" panose="020F0502020204030204" pitchFamily="34" charset="0"/>
              </a:rPr>
              <a:t>Bundanoon</a:t>
            </a:r>
            <a:r>
              <a:rPr lang="en-US" altLang="zh-TW" dirty="0">
                <a:solidFill>
                  <a:srgbClr val="0000E1"/>
                </a:solidFill>
                <a:latin typeface="Calibri" panose="020F0502020204030204" pitchFamily="34" charset="0"/>
                <a:cs typeface="Calibri" panose="020F0502020204030204" pitchFamily="34" charset="0"/>
              </a:rPr>
              <a:t>’ reusable bottles.</a:t>
            </a:r>
          </a:p>
        </p:txBody>
      </p:sp>
      <p:sp>
        <p:nvSpPr>
          <p:cNvPr id="6" name="矩形 5">
            <a:extLst>
              <a:ext uri="{FF2B5EF4-FFF2-40B4-BE49-F238E27FC236}">
                <a16:creationId xmlns:a16="http://schemas.microsoft.com/office/drawing/2014/main" id="{28F68EA3-D8EE-4E23-9671-964528A18B66}"/>
              </a:ext>
            </a:extLst>
          </p:cNvPr>
          <p:cNvSpPr/>
          <p:nvPr/>
        </p:nvSpPr>
        <p:spPr>
          <a:xfrm>
            <a:off x="1353617" y="31169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20</a:t>
            </a:r>
            <a:endParaRPr lang="zh-TW" altLang="en-US" dirty="0">
              <a:solidFill>
                <a:schemeClr val="bg1">
                  <a:lumMod val="50000"/>
                </a:schemeClr>
              </a:solidFill>
              <a:latin typeface="Calibri" panose="020F0502020204030204" pitchFamily="34" charset="0"/>
            </a:endParaRPr>
          </a:p>
        </p:txBody>
      </p:sp>
      <p:pic>
        <p:nvPicPr>
          <p:cNvPr id="7" name="life_2e_intermediate_wb_track_20.mp3">
            <a:hlinkClick r:id="" action="ppaction://media"/>
          </p:cNvPr>
          <p:cNvPicPr>
            <a:picLocks noChangeAspect="1"/>
          </p:cNvPicPr>
          <p:nvPr>
            <a:audioFile r:link="rId1"/>
            <p:extLst>
              <p:ext uri="{DAA4B4D4-6D71-4841-9C94-3DE7FCFB9230}">
                <p14:media xmlns:p14="http://schemas.microsoft.com/office/powerpoint/2010/main" r:embed="rId2">
                  <p14:trim st="95800"/>
                </p14:media>
              </p:ext>
            </p:extLst>
          </p:nvPr>
        </p:nvPicPr>
        <p:blipFill>
          <a:blip r:embed="rId4"/>
          <a:stretch>
            <a:fillRect/>
          </a:stretch>
        </p:blipFill>
        <p:spPr>
          <a:xfrm>
            <a:off x="2324882" y="197900"/>
            <a:ext cx="609600" cy="609600"/>
          </a:xfrm>
          <a:prstGeom prst="rect">
            <a:avLst/>
          </a:prstGeom>
        </p:spPr>
      </p:pic>
    </p:spTree>
    <p:extLst>
      <p:ext uri="{BB962C8B-B14F-4D97-AF65-F5344CB8AC3E}">
        <p14:creationId xmlns:p14="http://schemas.microsoft.com/office/powerpoint/2010/main" val="270336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2516" fill="hold"/>
                                        <p:tgtEl>
                                          <p:spTgt spid="7"/>
                                        </p:tgtEl>
                                      </p:cBhvr>
                                    </p:cmd>
                                  </p:childTnLst>
                                </p:cTn>
                              </p:par>
                            </p:childTnLst>
                          </p:cTn>
                        </p:par>
                      </p:childTnLst>
                    </p:cTn>
                  </p:par>
                </p:childTnLst>
              </p:cTn>
              <p:nextCondLst>
                <p:cond evt="onClick" delay="0">
                  <p:tgtEl>
                    <p:spTgt spid="7"/>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4EA454C-8C5F-4BDE-AB5C-7FBA9EC83FBE}"/>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24</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9863760B-4921-40B0-B1CF-C39DE2A1C66C}"/>
              </a:ext>
            </a:extLst>
          </p:cNvPr>
          <p:cNvSpPr/>
          <p:nvPr/>
        </p:nvSpPr>
        <p:spPr>
          <a:xfrm>
            <a:off x="324573" y="92249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Look at these sentences from the radio </a:t>
            </a:r>
            <a:r>
              <a:rPr lang="en-US" altLang="zh-TW" sz="2000" dirty="0" err="1">
                <a:latin typeface="Calibri" panose="020F0502020204030204" pitchFamily="34" charset="0"/>
              </a:rPr>
              <a:t>programme</a:t>
            </a:r>
            <a:r>
              <a:rPr lang="en-US" altLang="zh-TW" sz="2000" dirty="0">
                <a:latin typeface="Calibri" panose="020F0502020204030204" pitchFamily="34" charset="0"/>
              </a:rPr>
              <a:t>. Replace the words in bold with four of these words. There is one extra word.</a:t>
            </a:r>
            <a:endParaRPr lang="zh-TW" altLang="en-US" sz="2000" dirty="0">
              <a:latin typeface="Calibri" panose="020F0502020204030204" pitchFamily="34" charset="0"/>
            </a:endParaRPr>
          </a:p>
        </p:txBody>
      </p:sp>
      <p:sp>
        <p:nvSpPr>
          <p:cNvPr id="14" name="矩形 13">
            <a:extLst>
              <a:ext uri="{FF2B5EF4-FFF2-40B4-BE49-F238E27FC236}">
                <a16:creationId xmlns:a16="http://schemas.microsoft.com/office/drawing/2014/main" id="{2CA14976-4EF4-47D4-B48D-B588CD31F2E2}"/>
              </a:ext>
            </a:extLst>
          </p:cNvPr>
          <p:cNvSpPr/>
          <p:nvPr/>
        </p:nvSpPr>
        <p:spPr>
          <a:xfrm>
            <a:off x="327485" y="250719"/>
            <a:ext cx="85320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Word focus  </a:t>
            </a:r>
            <a:r>
              <a:rPr lang="en-US" altLang="zh-TW" sz="3200" b="1" i="1" dirty="0">
                <a:solidFill>
                  <a:schemeClr val="tx1">
                    <a:lumMod val="65000"/>
                    <a:lumOff val="35000"/>
                  </a:schemeClr>
                </a:solidFill>
                <a:latin typeface="Calibri" panose="020F0502020204030204" pitchFamily="34" charset="0"/>
              </a:rPr>
              <a:t>get</a:t>
            </a:r>
            <a:endParaRPr lang="zh-TW" altLang="en-US" sz="3200" b="1" i="1" dirty="0">
              <a:solidFill>
                <a:schemeClr val="tx1">
                  <a:lumMod val="65000"/>
                  <a:lumOff val="35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EBE424B9-562D-4564-AFC4-554F827C4224}"/>
              </a:ext>
            </a:extLst>
          </p:cNvPr>
          <p:cNvSpPr/>
          <p:nvPr/>
        </p:nvSpPr>
        <p:spPr>
          <a:xfrm>
            <a:off x="670151" y="2414057"/>
            <a:ext cx="8133281" cy="3708708"/>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And how did you </a:t>
            </a:r>
            <a:r>
              <a:rPr lang="en-US" altLang="zh-TW" sz="2000" b="1" dirty="0">
                <a:latin typeface="Calibri" panose="020F0502020204030204" pitchFamily="34" charset="0"/>
              </a:rPr>
              <a:t>get</a:t>
            </a:r>
            <a:r>
              <a:rPr lang="en-US" altLang="zh-TW" sz="2000" dirty="0">
                <a:latin typeface="Calibri" panose="020F0502020204030204" pitchFamily="34" charset="0"/>
              </a:rPr>
              <a:t> involved in the story?</a:t>
            </a:r>
          </a:p>
          <a:p>
            <a:pPr marL="360000" indent="-360000">
              <a:spcBef>
                <a:spcPts val="600"/>
              </a:spcBef>
            </a:pPr>
            <a:r>
              <a:rPr lang="en-US" altLang="zh-TW" sz="2000" dirty="0">
                <a:latin typeface="Calibri" panose="020F0502020204030204" pitchFamily="34" charset="0"/>
              </a:rPr>
              <a:t>	_______________________________</a:t>
            </a:r>
          </a:p>
          <a:p>
            <a:pPr marL="360000" indent="-360000">
              <a:spcBef>
                <a:spcPts val="600"/>
              </a:spcBef>
            </a:pPr>
            <a:r>
              <a:rPr lang="en-US" altLang="zh-TW" sz="2000" dirty="0">
                <a:latin typeface="Calibri" panose="020F0502020204030204" pitchFamily="34" charset="0"/>
              </a:rPr>
              <a:t>2 	A few residents </a:t>
            </a:r>
            <a:r>
              <a:rPr lang="en-US" altLang="zh-TW" sz="2000" b="1" dirty="0">
                <a:latin typeface="Calibri" panose="020F0502020204030204" pitchFamily="34" charset="0"/>
              </a:rPr>
              <a:t>got together </a:t>
            </a:r>
            <a:r>
              <a:rPr lang="en-US" altLang="zh-TW" sz="2000" dirty="0">
                <a:latin typeface="Calibri" panose="020F0502020204030204" pitchFamily="34" charset="0"/>
              </a:rPr>
              <a:t>to investigate how we could go ‘bottled water free’.</a:t>
            </a:r>
          </a:p>
          <a:p>
            <a:pPr marL="360000" indent="-360000">
              <a:spcBef>
                <a:spcPts val="600"/>
              </a:spcBef>
            </a:pPr>
            <a:r>
              <a:rPr lang="en-US" altLang="zh-TW" sz="2000" dirty="0">
                <a:latin typeface="Calibri" panose="020F0502020204030204" pitchFamily="34" charset="0"/>
              </a:rPr>
              <a:t>	_______________________________</a:t>
            </a:r>
          </a:p>
          <a:p>
            <a:pPr marL="360000" indent="-360000">
              <a:spcBef>
                <a:spcPts val="600"/>
              </a:spcBef>
            </a:pPr>
            <a:r>
              <a:rPr lang="en-US" altLang="zh-TW" sz="2000" dirty="0">
                <a:latin typeface="Calibri" panose="020F0502020204030204" pitchFamily="34" charset="0"/>
              </a:rPr>
              <a:t>3 	After they wrote about us, we </a:t>
            </a:r>
            <a:r>
              <a:rPr lang="en-US" altLang="zh-TW" sz="2000" b="1" dirty="0">
                <a:latin typeface="Calibri" panose="020F0502020204030204" pitchFamily="34" charset="0"/>
              </a:rPr>
              <a:t>got</a:t>
            </a:r>
            <a:r>
              <a:rPr lang="en-US" altLang="zh-TW" sz="2000" dirty="0">
                <a:latin typeface="Calibri" panose="020F0502020204030204" pitchFamily="34" charset="0"/>
              </a:rPr>
              <a:t> a lot of support from environmental movements.</a:t>
            </a:r>
          </a:p>
          <a:p>
            <a:pPr marL="360000" indent="-360000">
              <a:spcBef>
                <a:spcPts val="600"/>
              </a:spcBef>
            </a:pPr>
            <a:r>
              <a:rPr lang="en-US" altLang="zh-TW" sz="2000" dirty="0">
                <a:latin typeface="Calibri" panose="020F0502020204030204" pitchFamily="34" charset="0"/>
              </a:rPr>
              <a:t>	_______________________________</a:t>
            </a:r>
          </a:p>
          <a:p>
            <a:pPr marL="360000" indent="-360000">
              <a:spcBef>
                <a:spcPts val="600"/>
              </a:spcBef>
            </a:pPr>
            <a:r>
              <a:rPr lang="en-US" altLang="zh-TW" sz="2000" dirty="0">
                <a:latin typeface="Calibri" panose="020F0502020204030204" pitchFamily="34" charset="0"/>
              </a:rPr>
              <a:t>4 	All the water in our town is free, so you can </a:t>
            </a:r>
            <a:r>
              <a:rPr lang="en-US" altLang="zh-TW" sz="2000" b="1" dirty="0">
                <a:latin typeface="Calibri" panose="020F0502020204030204" pitchFamily="34" charset="0"/>
              </a:rPr>
              <a:t>get</a:t>
            </a:r>
            <a:r>
              <a:rPr lang="en-US" altLang="zh-TW" sz="2000" dirty="0">
                <a:latin typeface="Calibri" panose="020F0502020204030204" pitchFamily="34" charset="0"/>
              </a:rPr>
              <a:t> it from the tap.</a:t>
            </a:r>
          </a:p>
          <a:p>
            <a:pPr marL="360000" indent="-360000">
              <a:spcBef>
                <a:spcPts val="600"/>
              </a:spcBef>
            </a:pPr>
            <a:r>
              <a:rPr lang="en-US" altLang="zh-TW" sz="2000" dirty="0">
                <a:latin typeface="Calibri" panose="020F0502020204030204" pitchFamily="34" charset="0"/>
              </a:rPr>
              <a:t>	_______________________________</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530FF1C5-09C7-4775-B7B1-DCFADC4E6AF1}"/>
              </a:ext>
            </a:extLst>
          </p:cNvPr>
          <p:cNvSpPr/>
          <p:nvPr/>
        </p:nvSpPr>
        <p:spPr>
          <a:xfrm>
            <a:off x="1117577" y="2833571"/>
            <a:ext cx="10374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become</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F8C322EE-53BF-421C-AE03-7A4C8C7AA91C}"/>
              </a:ext>
            </a:extLst>
          </p:cNvPr>
          <p:cNvSpPr/>
          <p:nvPr/>
        </p:nvSpPr>
        <p:spPr>
          <a:xfrm>
            <a:off x="1175445" y="3906879"/>
            <a:ext cx="643125" cy="369332"/>
          </a:xfrm>
          <a:prstGeom prst="rect">
            <a:avLst/>
          </a:prstGeom>
        </p:spPr>
        <p:txBody>
          <a:bodyPr wrap="none">
            <a:spAutoFit/>
          </a:bodyPr>
          <a:lstStyle/>
          <a:p>
            <a:r>
              <a:rPr lang="en-US" altLang="zh-TW" b="1" dirty="0">
                <a:solidFill>
                  <a:srgbClr val="FF0066"/>
                </a:solidFill>
                <a:latin typeface="Segoe Print" panose="02000600000000000000" pitchFamily="2" charset="0"/>
              </a:rPr>
              <a:t>met</a:t>
            </a:r>
            <a:endParaRPr lang="zh-TW" altLang="en-US" b="1" dirty="0">
              <a:solidFill>
                <a:srgbClr val="FF0066"/>
              </a:solidFill>
              <a:latin typeface="Segoe Print" panose="02000600000000000000" pitchFamily="2" charset="0"/>
            </a:endParaRPr>
          </a:p>
        </p:txBody>
      </p:sp>
      <p:sp>
        <p:nvSpPr>
          <p:cNvPr id="26" name="矩形 25">
            <a:extLst>
              <a:ext uri="{FF2B5EF4-FFF2-40B4-BE49-F238E27FC236}">
                <a16:creationId xmlns:a16="http://schemas.microsoft.com/office/drawing/2014/main" id="{569D3494-CA3A-4653-94B1-9D3D6645D2A2}"/>
              </a:ext>
            </a:extLst>
          </p:cNvPr>
          <p:cNvSpPr/>
          <p:nvPr/>
        </p:nvSpPr>
        <p:spPr>
          <a:xfrm>
            <a:off x="1179707" y="4953258"/>
            <a:ext cx="1122423" cy="369332"/>
          </a:xfrm>
          <a:prstGeom prst="rect">
            <a:avLst/>
          </a:prstGeom>
        </p:spPr>
        <p:txBody>
          <a:bodyPr wrap="none">
            <a:spAutoFit/>
          </a:bodyPr>
          <a:lstStyle/>
          <a:p>
            <a:r>
              <a:rPr lang="en-US" altLang="zh-TW" b="1" dirty="0">
                <a:solidFill>
                  <a:srgbClr val="FF0066"/>
                </a:solidFill>
                <a:latin typeface="Segoe Print" panose="02000600000000000000" pitchFamily="2" charset="0"/>
              </a:rPr>
              <a:t>received</a:t>
            </a:r>
            <a:endParaRPr lang="zh-TW" altLang="en-US" b="1" dirty="0">
              <a:solidFill>
                <a:srgbClr val="FF0066"/>
              </a:solidFill>
              <a:latin typeface="Segoe Print" panose="02000600000000000000" pitchFamily="2" charset="0"/>
            </a:endParaRPr>
          </a:p>
        </p:txBody>
      </p:sp>
      <p:sp>
        <p:nvSpPr>
          <p:cNvPr id="27" name="矩形 26">
            <a:extLst>
              <a:ext uri="{FF2B5EF4-FFF2-40B4-BE49-F238E27FC236}">
                <a16:creationId xmlns:a16="http://schemas.microsoft.com/office/drawing/2014/main" id="{05A608F2-F766-4DDF-8134-E146A1A14EB8}"/>
              </a:ext>
            </a:extLst>
          </p:cNvPr>
          <p:cNvSpPr/>
          <p:nvPr/>
        </p:nvSpPr>
        <p:spPr>
          <a:xfrm>
            <a:off x="1147232" y="5724051"/>
            <a:ext cx="909223" cy="369332"/>
          </a:xfrm>
          <a:prstGeom prst="rect">
            <a:avLst/>
          </a:prstGeom>
        </p:spPr>
        <p:txBody>
          <a:bodyPr wrap="none">
            <a:spAutoFit/>
          </a:bodyPr>
          <a:lstStyle/>
          <a:p>
            <a:r>
              <a:rPr lang="en-US" altLang="zh-TW" b="1" dirty="0">
                <a:solidFill>
                  <a:srgbClr val="FF0066"/>
                </a:solidFill>
                <a:latin typeface="Segoe Print" panose="02000600000000000000" pitchFamily="2" charset="0"/>
              </a:rPr>
              <a:t>obtain</a:t>
            </a:r>
            <a:endParaRPr lang="zh-TW" altLang="en-US" b="1" dirty="0">
              <a:solidFill>
                <a:srgbClr val="FF0066"/>
              </a:solidFill>
              <a:latin typeface="Segoe Print" panose="02000600000000000000" pitchFamily="2" charset="0"/>
            </a:endParaRPr>
          </a:p>
        </p:txBody>
      </p:sp>
      <p:pic>
        <p:nvPicPr>
          <p:cNvPr id="3074" name="Picture 2"/>
          <p:cNvPicPr>
            <a:picLocks noChangeAspect="1" noChangeArrowheads="1"/>
          </p:cNvPicPr>
          <p:nvPr/>
        </p:nvPicPr>
        <p:blipFill>
          <a:blip r:embed="rId2"/>
          <a:srcRect/>
          <a:stretch>
            <a:fillRect/>
          </a:stretch>
        </p:blipFill>
        <p:spPr bwMode="auto">
          <a:xfrm>
            <a:off x="797058" y="1828115"/>
            <a:ext cx="4931713" cy="327373"/>
          </a:xfrm>
          <a:prstGeom prst="rect">
            <a:avLst/>
          </a:prstGeom>
          <a:noFill/>
          <a:ln w="9525">
            <a:noFill/>
            <a:miter lim="800000"/>
            <a:headEnd/>
            <a:tailEnd/>
          </a:ln>
        </p:spPr>
      </p:pic>
    </p:spTree>
    <p:extLst>
      <p:ext uri="{BB962C8B-B14F-4D97-AF65-F5344CB8AC3E}">
        <p14:creationId xmlns:p14="http://schemas.microsoft.com/office/powerpoint/2010/main" val="177772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24</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75341AC4-D26D-4BD8-B29B-F87481FE878F}"/>
              </a:ext>
            </a:extLst>
          </p:cNvPr>
          <p:cNvSpPr/>
          <p:nvPr/>
        </p:nvSpPr>
        <p:spPr>
          <a:xfrm>
            <a:off x="693526" y="3474730"/>
            <a:ext cx="8080052"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We just got in touch with the journalists about the campaign.</a:t>
            </a:r>
          </a:p>
          <a:p>
            <a:pPr marL="360000" indent="-360000">
              <a:spcBef>
                <a:spcPts val="600"/>
              </a:spcBef>
            </a:pPr>
            <a:r>
              <a:rPr lang="en-US" altLang="zh-TW" sz="2000" dirty="0">
                <a:latin typeface="Calibri" panose="020F0502020204030204" pitchFamily="34" charset="0"/>
              </a:rPr>
              <a:t>b 	I don’t get it. Why do they want to do that?</a:t>
            </a:r>
          </a:p>
          <a:p>
            <a:pPr marL="360000" indent="-360000">
              <a:spcBef>
                <a:spcPts val="600"/>
              </a:spcBef>
            </a:pPr>
            <a:r>
              <a:rPr lang="en-US" altLang="zh-TW" sz="2000" dirty="0">
                <a:latin typeface="Calibri" panose="020F0502020204030204" pitchFamily="34" charset="0"/>
              </a:rPr>
              <a:t>c	I know! I can’t wait for things to get back to normal.</a:t>
            </a:r>
          </a:p>
          <a:p>
            <a:pPr marL="360000" indent="-360000">
              <a:spcBef>
                <a:spcPts val="600"/>
              </a:spcBef>
            </a:pPr>
            <a:r>
              <a:rPr lang="en-US" altLang="zh-TW" sz="2000" dirty="0">
                <a:latin typeface="Calibri" panose="020F0502020204030204" pitchFamily="34" charset="0"/>
              </a:rPr>
              <a:t>d 	Really well. They agreed to all of our suggestions.</a:t>
            </a:r>
          </a:p>
          <a:p>
            <a:pPr marL="360000" indent="-360000">
              <a:spcBef>
                <a:spcPts val="600"/>
              </a:spcBef>
            </a:pPr>
            <a:r>
              <a:rPr lang="en-US" altLang="zh-TW" sz="2000" dirty="0">
                <a:latin typeface="Calibri" panose="020F0502020204030204" pitchFamily="34" charset="0"/>
              </a:rPr>
              <a:t>e 	Things are getting better now that we’ve been on TV.</a:t>
            </a:r>
          </a:p>
          <a:p>
            <a:pPr marL="360000" indent="-360000">
              <a:spcBef>
                <a:spcPts val="600"/>
              </a:spcBef>
            </a:pPr>
            <a:r>
              <a:rPr lang="en-US" altLang="zh-TW" sz="2000" dirty="0">
                <a:latin typeface="Calibri" panose="020F0502020204030204" pitchFamily="34" charset="0"/>
              </a:rPr>
              <a:t>f 	Yes, sure.</a:t>
            </a:r>
          </a:p>
        </p:txBody>
      </p:sp>
      <p:sp>
        <p:nvSpPr>
          <p:cNvPr id="13" name="矩形 12">
            <a:extLst>
              <a:ext uri="{FF2B5EF4-FFF2-40B4-BE49-F238E27FC236}">
                <a16:creationId xmlns:a16="http://schemas.microsoft.com/office/drawing/2014/main" id="{AF1E9264-C699-4B3E-9F44-35458D67E564}"/>
              </a:ext>
            </a:extLst>
          </p:cNvPr>
          <p:cNvSpPr/>
          <p:nvPr/>
        </p:nvSpPr>
        <p:spPr>
          <a:xfrm>
            <a:off x="327485" y="341289"/>
            <a:ext cx="8456367" cy="400110"/>
          </a:xfrm>
          <a:prstGeom prst="rect">
            <a:avLst/>
          </a:prstGeom>
        </p:spPr>
        <p:txBody>
          <a:bodyPr wrap="square">
            <a:spAutoFit/>
          </a:bodyPr>
          <a:lstStyle/>
          <a:p>
            <a:pPr marL="360000" indent="-360000"/>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Match the comments (1–6) with the responses (a–f).</a:t>
            </a:r>
            <a:endParaRPr lang="zh-TW" altLang="en-US" sz="2000" dirty="0">
              <a:latin typeface="Calibri" panose="020F0502020204030204" pitchFamily="34" charset="0"/>
            </a:endParaRPr>
          </a:p>
        </p:txBody>
      </p:sp>
      <p:sp>
        <p:nvSpPr>
          <p:cNvPr id="3" name="矩形 2">
            <a:extLst>
              <a:ext uri="{FF2B5EF4-FFF2-40B4-BE49-F238E27FC236}">
                <a16:creationId xmlns:a16="http://schemas.microsoft.com/office/drawing/2014/main" id="{EA0A6FC0-9A6B-46BD-8737-FA59C89667E4}"/>
              </a:ext>
            </a:extLst>
          </p:cNvPr>
          <p:cNvSpPr/>
          <p:nvPr/>
        </p:nvSpPr>
        <p:spPr>
          <a:xfrm>
            <a:off x="703800" y="852789"/>
            <a:ext cx="8080052"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How did you get on at the meeting?</a:t>
            </a:r>
          </a:p>
          <a:p>
            <a:pPr marL="360000" indent="-360000">
              <a:spcBef>
                <a:spcPts val="600"/>
              </a:spcBef>
            </a:pPr>
            <a:r>
              <a:rPr lang="en-US" altLang="zh-TW" sz="2000" dirty="0">
                <a:latin typeface="Calibri" panose="020F0502020204030204" pitchFamily="34" charset="0"/>
              </a:rPr>
              <a:t>2 	This company wants to bottle the town’s water.</a:t>
            </a:r>
          </a:p>
          <a:p>
            <a:pPr marL="360000" indent="-360000">
              <a:spcBef>
                <a:spcPts val="600"/>
              </a:spcBef>
            </a:pPr>
            <a:r>
              <a:rPr lang="en-US" altLang="zh-TW" sz="2000" dirty="0">
                <a:latin typeface="Calibri" panose="020F0502020204030204" pitchFamily="34" charset="0"/>
              </a:rPr>
              <a:t>3 	Can you get me a paper when you go to the shop?</a:t>
            </a:r>
          </a:p>
          <a:p>
            <a:pPr marL="360000" indent="-360000">
              <a:spcBef>
                <a:spcPts val="600"/>
              </a:spcBef>
            </a:pPr>
            <a:r>
              <a:rPr lang="en-US" altLang="zh-TW" sz="2000" dirty="0">
                <a:latin typeface="Calibri" panose="020F0502020204030204" pitchFamily="34" charset="0"/>
              </a:rPr>
              <a:t>4 	How’s the campaign going?</a:t>
            </a:r>
          </a:p>
          <a:p>
            <a:pPr marL="360000" indent="-360000">
              <a:spcBef>
                <a:spcPts val="600"/>
              </a:spcBef>
            </a:pPr>
            <a:r>
              <a:rPr lang="en-US" altLang="zh-TW" sz="2000" dirty="0">
                <a:latin typeface="Calibri" panose="020F0502020204030204" pitchFamily="34" charset="0"/>
              </a:rPr>
              <a:t>5 	How did you get your picture in the papers?</a:t>
            </a:r>
          </a:p>
          <a:p>
            <a:pPr marL="360000" indent="-360000">
              <a:spcBef>
                <a:spcPts val="600"/>
              </a:spcBef>
            </a:pPr>
            <a:r>
              <a:rPr lang="en-US" altLang="zh-TW" sz="2000" dirty="0">
                <a:latin typeface="Calibri" panose="020F0502020204030204" pitchFamily="34" charset="0"/>
              </a:rPr>
              <a:t>6 	What a crazy week!</a:t>
            </a:r>
            <a:endParaRPr lang="zh-TW" altLang="en-US" sz="2000" dirty="0">
              <a:latin typeface="Calibri" panose="020F0502020204030204" pitchFamily="34" charset="0"/>
            </a:endParaRPr>
          </a:p>
        </p:txBody>
      </p:sp>
      <p:sp>
        <p:nvSpPr>
          <p:cNvPr id="19" name="矩形 18">
            <a:extLst>
              <a:ext uri="{FF2B5EF4-FFF2-40B4-BE49-F238E27FC236}">
                <a16:creationId xmlns:a16="http://schemas.microsoft.com/office/drawing/2014/main" id="{2123885A-DD60-4D65-9427-C4696D153560}"/>
              </a:ext>
            </a:extLst>
          </p:cNvPr>
          <p:cNvSpPr/>
          <p:nvPr/>
        </p:nvSpPr>
        <p:spPr>
          <a:xfrm>
            <a:off x="467259" y="797798"/>
            <a:ext cx="336951" cy="2373727"/>
          </a:xfrm>
          <a:prstGeom prst="rect">
            <a:avLst/>
          </a:prstGeom>
        </p:spPr>
        <p:txBody>
          <a:bodyPr wrap="none">
            <a:spAutoFit/>
          </a:bodyPr>
          <a:lstStyle/>
          <a:p>
            <a:pPr algn="ctr">
              <a:lnSpc>
                <a:spcPts val="3000"/>
              </a:lnSpc>
            </a:pPr>
            <a:r>
              <a:rPr lang="en-US" altLang="zh-TW" b="1" dirty="0">
                <a:solidFill>
                  <a:srgbClr val="FF0066"/>
                </a:solidFill>
                <a:latin typeface="Segoe Print" panose="02000600000000000000" pitchFamily="2" charset="0"/>
              </a:rPr>
              <a:t>d</a:t>
            </a:r>
          </a:p>
          <a:p>
            <a:pPr algn="ctr">
              <a:lnSpc>
                <a:spcPts val="3000"/>
              </a:lnSpc>
            </a:pPr>
            <a:r>
              <a:rPr lang="en-US" altLang="zh-TW" b="1" dirty="0">
                <a:solidFill>
                  <a:srgbClr val="FF0066"/>
                </a:solidFill>
                <a:latin typeface="Segoe Print" panose="02000600000000000000" pitchFamily="2" charset="0"/>
              </a:rPr>
              <a:t>b</a:t>
            </a:r>
          </a:p>
          <a:p>
            <a:pPr algn="ctr">
              <a:lnSpc>
                <a:spcPts val="3000"/>
              </a:lnSpc>
            </a:pPr>
            <a:r>
              <a:rPr lang="en-US" altLang="zh-TW" b="1" dirty="0">
                <a:solidFill>
                  <a:srgbClr val="FF0066"/>
                </a:solidFill>
                <a:latin typeface="Segoe Print" panose="02000600000000000000" pitchFamily="2" charset="0"/>
              </a:rPr>
              <a:t>f</a:t>
            </a:r>
          </a:p>
          <a:p>
            <a:pPr algn="ctr">
              <a:lnSpc>
                <a:spcPts val="3000"/>
              </a:lnSpc>
            </a:pPr>
            <a:r>
              <a:rPr lang="en-US" altLang="zh-TW" b="1" dirty="0">
                <a:solidFill>
                  <a:srgbClr val="FF0066"/>
                </a:solidFill>
                <a:latin typeface="Segoe Print" panose="02000600000000000000" pitchFamily="2" charset="0"/>
              </a:rPr>
              <a:t>e</a:t>
            </a:r>
          </a:p>
          <a:p>
            <a:pPr algn="ctr">
              <a:lnSpc>
                <a:spcPts val="3000"/>
              </a:lnSpc>
            </a:pPr>
            <a:r>
              <a:rPr lang="en-US" altLang="zh-TW" b="1" dirty="0">
                <a:solidFill>
                  <a:srgbClr val="FF0066"/>
                </a:solidFill>
                <a:latin typeface="Segoe Print" panose="02000600000000000000" pitchFamily="2" charset="0"/>
              </a:rPr>
              <a:t>a</a:t>
            </a:r>
          </a:p>
          <a:p>
            <a:pPr algn="ctr">
              <a:lnSpc>
                <a:spcPts val="3000"/>
              </a:lnSpc>
            </a:pPr>
            <a:r>
              <a:rPr lang="en-US" altLang="zh-TW" b="1" dirty="0">
                <a:solidFill>
                  <a:srgbClr val="FF0066"/>
                </a:solidFill>
                <a:latin typeface="Segoe Print" panose="02000600000000000000" pitchFamily="2" charset="0"/>
              </a:rPr>
              <a:t>c</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82441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left)">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wipe(left)">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wipe(left)">
                                      <p:cBhvr>
                                        <p:cTn id="32" dur="500"/>
                                        <p:tgtEl>
                                          <p:spTgt spid="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EA509F8-C2B6-47FC-8451-7B889BD0AD96}"/>
              </a:ext>
            </a:extLst>
          </p:cNvPr>
          <p:cNvSpPr/>
          <p:nvPr/>
        </p:nvSpPr>
        <p:spPr>
          <a:xfrm>
            <a:off x="688939" y="2906893"/>
            <a:ext cx="8074062" cy="2939266"/>
          </a:xfrm>
          <a:prstGeom prst="rect">
            <a:avLst/>
          </a:prstGeom>
        </p:spPr>
        <p:txBody>
          <a:bodyPr wrap="square">
            <a:spAutoFit/>
          </a:bodyPr>
          <a:lstStyle/>
          <a:p>
            <a:r>
              <a:rPr lang="en-US" altLang="zh-TW" sz="2000" dirty="0">
                <a:latin typeface="Calibri" panose="020F0502020204030204" pitchFamily="34" charset="0"/>
              </a:rPr>
              <a:t>Did I ever tell you about the time I went fishing with my girlfriend’s father? </a:t>
            </a:r>
          </a:p>
          <a:p>
            <a:r>
              <a:rPr lang="en-US" altLang="zh-TW" sz="2000" dirty="0">
                <a:latin typeface="Calibri" panose="020F0502020204030204" pitchFamily="34" charset="0"/>
              </a:rPr>
              <a:t>1 ____________ the drive to the lake, he told me about all the huge fish he’d caught. 2 ____________ half an hour of this, I wanted to go home. Anyway, we’d been on the lake for a couple of hours when 3 ___________, my fishing rod started to move. 4 ____________ I was trying to bring the fish in, he was shouting, ‘It’s massive, really big!’ Thirty minutes </a:t>
            </a:r>
          </a:p>
          <a:p>
            <a:r>
              <a:rPr lang="en-US" altLang="zh-TW" sz="2000" dirty="0">
                <a:latin typeface="Calibri" panose="020F0502020204030204" pitchFamily="34" charset="0"/>
              </a:rPr>
              <a:t>5 ____________, I still hadn’t managed to get the fish in the boat. And </a:t>
            </a:r>
          </a:p>
          <a:p>
            <a:r>
              <a:rPr lang="en-US" altLang="zh-TW" sz="2000" dirty="0">
                <a:latin typeface="Calibri" panose="020F0502020204030204" pitchFamily="34" charset="0"/>
              </a:rPr>
              <a:t>6 ____________ I dropped my rod in the water. My girlfriend’s father was horrified. He never spoke to me again.</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25</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C116C65D-AE88-43C4-9593-9DCCBCB6B240}"/>
              </a:ext>
            </a:extLst>
          </p:cNvPr>
          <p:cNvSpPr/>
          <p:nvPr/>
        </p:nvSpPr>
        <p:spPr>
          <a:xfrm>
            <a:off x="879725" y="139665"/>
            <a:ext cx="7936789" cy="830997"/>
          </a:xfrm>
          <a:prstGeom prst="rect">
            <a:avLst/>
          </a:prstGeom>
        </p:spPr>
        <p:txBody>
          <a:bodyPr wrap="square">
            <a:spAutoFit/>
          </a:bodyPr>
          <a:lstStyle/>
          <a:p>
            <a:pPr marL="756000" indent="-756000"/>
            <a:r>
              <a:rPr lang="en-US" altLang="zh-TW" sz="4800" b="1" dirty="0">
                <a:solidFill>
                  <a:srgbClr val="E60000"/>
                </a:solidFill>
                <a:latin typeface="Calibri" panose="020F0502020204030204" pitchFamily="34" charset="0"/>
                <a:cs typeface="Calibri" panose="020F0502020204030204" pitchFamily="34" charset="0"/>
              </a:rPr>
              <a:t>3d</a:t>
            </a:r>
            <a:r>
              <a:rPr lang="en-US" altLang="zh-TW" sz="4800" b="1" dirty="0">
                <a:solidFill>
                  <a:srgbClr val="FF0000"/>
                </a:solidFill>
                <a:latin typeface="Calibri" panose="020F0502020204030204" pitchFamily="34" charset="0"/>
                <a:cs typeface="Calibri" panose="020F0502020204030204" pitchFamily="34" charset="0"/>
              </a:rPr>
              <a:t> </a:t>
            </a:r>
            <a:r>
              <a:rPr lang="en-US" altLang="zh-TW" sz="4800" dirty="0">
                <a:latin typeface="Calibri" panose="020F0502020204030204" pitchFamily="34" charset="0"/>
                <a:cs typeface="Calibri" panose="020F0502020204030204" pitchFamily="34" charset="0"/>
              </a:rPr>
              <a:t>No way!</a:t>
            </a:r>
            <a:endParaRPr lang="zh-TW" altLang="en-US" sz="4800" dirty="0">
              <a:latin typeface="Calibri" panose="020F0502020204030204" pitchFamily="34" charset="0"/>
              <a:cs typeface="Calibri" panose="020F0502020204030204" pitchFamily="34" charset="0"/>
            </a:endParaRPr>
          </a:p>
        </p:txBody>
      </p:sp>
      <p:pic>
        <p:nvPicPr>
          <p:cNvPr id="21" name="圖片 20">
            <a:extLst>
              <a:ext uri="{FF2B5EF4-FFF2-40B4-BE49-F238E27FC236}">
                <a16:creationId xmlns:a16="http://schemas.microsoft.com/office/drawing/2014/main" id="{A53E6B00-60B7-480C-9A53-EA4ED3BF3388}"/>
              </a:ext>
            </a:extLst>
          </p:cNvPr>
          <p:cNvPicPr>
            <a:picLocks noChangeAspect="1"/>
          </p:cNvPicPr>
          <p:nvPr/>
        </p:nvPicPr>
        <p:blipFill>
          <a:blip r:embed="rId2"/>
          <a:stretch>
            <a:fillRect/>
          </a:stretch>
        </p:blipFill>
        <p:spPr>
          <a:xfrm>
            <a:off x="-553" y="0"/>
            <a:ext cx="741207" cy="992167"/>
          </a:xfrm>
          <a:prstGeom prst="rect">
            <a:avLst/>
          </a:prstGeom>
        </p:spPr>
      </p:pic>
      <p:sp>
        <p:nvSpPr>
          <p:cNvPr id="34" name="矩形 33">
            <a:extLst>
              <a:ext uri="{FF2B5EF4-FFF2-40B4-BE49-F238E27FC236}">
                <a16:creationId xmlns:a16="http://schemas.microsoft.com/office/drawing/2014/main" id="{607BBCCA-A4DF-45A4-8DC8-CF6A8DB30D31}"/>
              </a:ext>
            </a:extLst>
          </p:cNvPr>
          <p:cNvSpPr/>
          <p:nvPr/>
        </p:nvSpPr>
        <p:spPr>
          <a:xfrm>
            <a:off x="337970" y="1788813"/>
            <a:ext cx="8425032" cy="400110"/>
          </a:xfrm>
          <a:prstGeom prst="rect">
            <a:avLst/>
          </a:prstGeom>
        </p:spPr>
        <p:txBody>
          <a:bodyPr wrap="square">
            <a:spAutoFit/>
          </a:bodyPr>
          <a:lstStyle/>
          <a:p>
            <a:pPr marL="358775" indent="-358775"/>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story with these words.</a:t>
            </a:r>
            <a:endParaRPr lang="zh-TW" altLang="en-US" sz="2000" dirty="0">
              <a:latin typeface="Calibri" panose="020F0502020204030204" pitchFamily="34" charset="0"/>
              <a:cs typeface="Calibri" panose="020F0502020204030204" pitchFamily="34" charset="0"/>
            </a:endParaRPr>
          </a:p>
        </p:txBody>
      </p:sp>
      <p:sp>
        <p:nvSpPr>
          <p:cNvPr id="35" name="矩形 34">
            <a:extLst>
              <a:ext uri="{FF2B5EF4-FFF2-40B4-BE49-F238E27FC236}">
                <a16:creationId xmlns:a16="http://schemas.microsoft.com/office/drawing/2014/main" id="{97586672-B13E-4842-A430-8F7B4027EC5C}"/>
              </a:ext>
            </a:extLst>
          </p:cNvPr>
          <p:cNvSpPr/>
          <p:nvPr/>
        </p:nvSpPr>
        <p:spPr>
          <a:xfrm>
            <a:off x="327486" y="1119967"/>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a:t>
            </a:r>
            <a:r>
              <a:rPr lang="en-US" altLang="zh-TW" sz="3200" b="1" i="1" dirty="0">
                <a:solidFill>
                  <a:schemeClr val="tx1">
                    <a:lumMod val="65000"/>
                    <a:lumOff val="35000"/>
                  </a:schemeClr>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telling stories</a:t>
            </a:r>
            <a:endParaRPr lang="zh-TW" altLang="en-US" sz="3200" b="1" dirty="0">
              <a:solidFill>
                <a:schemeClr val="tx1">
                  <a:lumMod val="65000"/>
                  <a:lumOff val="35000"/>
                </a:schemeClr>
              </a:solidFill>
              <a:latin typeface="Calibri" panose="020F0502020204030204" pitchFamily="34" charset="0"/>
            </a:endParaRPr>
          </a:p>
        </p:txBody>
      </p:sp>
      <p:sp>
        <p:nvSpPr>
          <p:cNvPr id="36" name="矩形 35">
            <a:extLst>
              <a:ext uri="{FF2B5EF4-FFF2-40B4-BE49-F238E27FC236}">
                <a16:creationId xmlns:a16="http://schemas.microsoft.com/office/drawing/2014/main" id="{9D6811F4-0A44-44C2-88C1-F52B7A2B49B6}"/>
              </a:ext>
            </a:extLst>
          </p:cNvPr>
          <p:cNvSpPr/>
          <p:nvPr/>
        </p:nvSpPr>
        <p:spPr>
          <a:xfrm>
            <a:off x="1237371" y="3262273"/>
            <a:ext cx="974947" cy="369332"/>
          </a:xfrm>
          <a:prstGeom prst="rect">
            <a:avLst/>
          </a:prstGeom>
        </p:spPr>
        <p:txBody>
          <a:bodyPr wrap="none">
            <a:spAutoFit/>
          </a:bodyPr>
          <a:lstStyle/>
          <a:p>
            <a:r>
              <a:rPr lang="en-US" altLang="zh-TW" b="1" dirty="0">
                <a:solidFill>
                  <a:srgbClr val="FF0066"/>
                </a:solidFill>
                <a:latin typeface="Segoe Print" panose="02000600000000000000" pitchFamily="2" charset="0"/>
              </a:rPr>
              <a:t>During</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B4CEE2E9-1BF1-4FBC-A6AA-F526E964E43B}"/>
              </a:ext>
            </a:extLst>
          </p:cNvPr>
          <p:cNvSpPr/>
          <p:nvPr/>
        </p:nvSpPr>
        <p:spPr>
          <a:xfrm>
            <a:off x="2653065" y="3571027"/>
            <a:ext cx="793807" cy="369332"/>
          </a:xfrm>
          <a:prstGeom prst="rect">
            <a:avLst/>
          </a:prstGeom>
        </p:spPr>
        <p:txBody>
          <a:bodyPr wrap="none">
            <a:spAutoFit/>
          </a:bodyPr>
          <a:lstStyle/>
          <a:p>
            <a:r>
              <a:rPr lang="en-US" altLang="zh-TW" b="1" dirty="0">
                <a:solidFill>
                  <a:srgbClr val="FF0066"/>
                </a:solidFill>
                <a:latin typeface="Segoe Print" panose="02000600000000000000" pitchFamily="2" charset="0"/>
              </a:rPr>
              <a:t>After</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27AE2410-64A9-4210-BA22-07212DF83A4D}"/>
              </a:ext>
            </a:extLst>
          </p:cNvPr>
          <p:cNvSpPr/>
          <p:nvPr/>
        </p:nvSpPr>
        <p:spPr>
          <a:xfrm>
            <a:off x="7055303" y="3873893"/>
            <a:ext cx="1202573" cy="369332"/>
          </a:xfrm>
          <a:prstGeom prst="rect">
            <a:avLst/>
          </a:prstGeom>
        </p:spPr>
        <p:txBody>
          <a:bodyPr wrap="none">
            <a:spAutoFit/>
          </a:bodyPr>
          <a:lstStyle/>
          <a:p>
            <a:r>
              <a:rPr lang="en-US" altLang="zh-TW" b="1" dirty="0">
                <a:solidFill>
                  <a:srgbClr val="FF0066"/>
                </a:solidFill>
                <a:latin typeface="Segoe Print" panose="02000600000000000000" pitchFamily="2" charset="0"/>
              </a:rPr>
              <a:t>suddenly</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5CF76A94-DF1F-43E3-9271-29E9B6C5CA50}"/>
              </a:ext>
            </a:extLst>
          </p:cNvPr>
          <p:cNvSpPr/>
          <p:nvPr/>
        </p:nvSpPr>
        <p:spPr>
          <a:xfrm>
            <a:off x="4601489" y="4167323"/>
            <a:ext cx="814647" cy="369332"/>
          </a:xfrm>
          <a:prstGeom prst="rect">
            <a:avLst/>
          </a:prstGeom>
        </p:spPr>
        <p:txBody>
          <a:bodyPr wrap="none">
            <a:spAutoFit/>
          </a:bodyPr>
          <a:lstStyle/>
          <a:p>
            <a:r>
              <a:rPr lang="en-US" altLang="zh-TW" b="1" dirty="0">
                <a:solidFill>
                  <a:srgbClr val="FF0066"/>
                </a:solidFill>
                <a:latin typeface="Segoe Print" panose="02000600000000000000" pitchFamily="2" charset="0"/>
              </a:rPr>
              <a:t>While</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9A9DEF10-5F3D-4ADE-8E25-943A7ED511D5}"/>
              </a:ext>
            </a:extLst>
          </p:cNvPr>
          <p:cNvSpPr/>
          <p:nvPr/>
        </p:nvSpPr>
        <p:spPr>
          <a:xfrm>
            <a:off x="1346387" y="4781322"/>
            <a:ext cx="729687" cy="369332"/>
          </a:xfrm>
          <a:prstGeom prst="rect">
            <a:avLst/>
          </a:prstGeom>
        </p:spPr>
        <p:txBody>
          <a:bodyPr wrap="none">
            <a:spAutoFit/>
          </a:bodyPr>
          <a:lstStyle/>
          <a:p>
            <a:r>
              <a:rPr lang="en-US" altLang="zh-TW" b="1" dirty="0">
                <a:solidFill>
                  <a:srgbClr val="FF0066"/>
                </a:solidFill>
                <a:latin typeface="Segoe Print" panose="02000600000000000000" pitchFamily="2" charset="0"/>
              </a:rPr>
              <a:t>later</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02F94EEE-52E7-4BE3-AAFB-053007D12769}"/>
              </a:ext>
            </a:extLst>
          </p:cNvPr>
          <p:cNvSpPr/>
          <p:nvPr/>
        </p:nvSpPr>
        <p:spPr>
          <a:xfrm>
            <a:off x="1416036" y="5105354"/>
            <a:ext cx="708848" cy="369332"/>
          </a:xfrm>
          <a:prstGeom prst="rect">
            <a:avLst/>
          </a:prstGeom>
        </p:spPr>
        <p:txBody>
          <a:bodyPr wrap="none">
            <a:spAutoFit/>
          </a:bodyPr>
          <a:lstStyle/>
          <a:p>
            <a:r>
              <a:rPr lang="en-US" altLang="zh-TW" b="1" dirty="0">
                <a:solidFill>
                  <a:srgbClr val="FF0066"/>
                </a:solidFill>
                <a:latin typeface="Segoe Print" panose="02000600000000000000" pitchFamily="2" charset="0"/>
              </a:rPr>
              <a:t>then</a:t>
            </a:r>
            <a:endParaRPr lang="zh-TW" altLang="en-US" b="1" dirty="0">
              <a:solidFill>
                <a:srgbClr val="FF0066"/>
              </a:solidFill>
              <a:latin typeface="Segoe Print" panose="02000600000000000000" pitchFamily="2" charset="0"/>
            </a:endParaRPr>
          </a:p>
        </p:txBody>
      </p:sp>
      <p:pic>
        <p:nvPicPr>
          <p:cNvPr id="4098" name="Picture 2"/>
          <p:cNvPicPr>
            <a:picLocks noChangeAspect="1" noChangeArrowheads="1"/>
          </p:cNvPicPr>
          <p:nvPr/>
        </p:nvPicPr>
        <p:blipFill>
          <a:blip r:embed="rId3"/>
          <a:srcRect/>
          <a:stretch>
            <a:fillRect/>
          </a:stretch>
        </p:blipFill>
        <p:spPr bwMode="auto">
          <a:xfrm>
            <a:off x="808075" y="2335914"/>
            <a:ext cx="5185101" cy="362957"/>
          </a:xfrm>
          <a:prstGeom prst="rect">
            <a:avLst/>
          </a:prstGeom>
          <a:noFill/>
          <a:ln w="9525">
            <a:noFill/>
            <a:miter lim="800000"/>
            <a:headEnd/>
            <a:tailEnd/>
          </a:ln>
        </p:spPr>
      </p:pic>
    </p:spTree>
    <p:extLst>
      <p:ext uri="{BB962C8B-B14F-4D97-AF65-F5344CB8AC3E}">
        <p14:creationId xmlns:p14="http://schemas.microsoft.com/office/powerpoint/2010/main" val="346030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3" grpId="0"/>
      <p:bldP spid="14" grpId="0"/>
      <p:bldP spid="15" grpId="0"/>
      <p:bldP spid="17"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25</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A315D536-CDE8-4988-869D-EE80DDCF9528}"/>
              </a:ext>
            </a:extLst>
          </p:cNvPr>
          <p:cNvSpPr/>
          <p:nvPr/>
        </p:nvSpPr>
        <p:spPr>
          <a:xfrm>
            <a:off x="327485" y="341289"/>
            <a:ext cx="8456367" cy="400110"/>
          </a:xfrm>
          <a:prstGeom prst="rect">
            <a:avLst/>
          </a:prstGeom>
        </p:spPr>
        <p:txBody>
          <a:bodyPr wrap="square">
            <a:spAutoFit/>
          </a:bodyPr>
          <a:lstStyle/>
          <a:p>
            <a:pPr marL="358775" indent="-358775"/>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Grammar extra</a:t>
            </a:r>
            <a:r>
              <a:rPr lang="en-US" altLang="zh-TW" sz="2000" dirty="0">
                <a:latin typeface="Calibri" panose="020F0502020204030204" pitchFamily="34" charset="0"/>
                <a:cs typeface="Calibri" panose="020F0502020204030204" pitchFamily="34" charset="0"/>
              </a:rPr>
              <a:t>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when/while/as</a:t>
            </a:r>
            <a:endParaRPr lang="zh-TW" altLang="en-US" sz="2000" b="1" i="1"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2"/>
          <a:srcRect/>
          <a:stretch>
            <a:fillRect/>
          </a:stretch>
        </p:blipFill>
        <p:spPr bwMode="auto">
          <a:xfrm>
            <a:off x="4196195" y="439261"/>
            <a:ext cx="4839728" cy="2808000"/>
          </a:xfrm>
          <a:prstGeom prst="rect">
            <a:avLst/>
          </a:prstGeom>
          <a:noFill/>
          <a:ln w="9525">
            <a:noFill/>
            <a:miter lim="800000"/>
            <a:headEnd/>
            <a:tailEnd/>
          </a:ln>
        </p:spPr>
      </p:pic>
      <p:sp>
        <p:nvSpPr>
          <p:cNvPr id="5" name="矩形 4">
            <a:extLst>
              <a:ext uri="{FF2B5EF4-FFF2-40B4-BE49-F238E27FC236}">
                <a16:creationId xmlns:a16="http://schemas.microsoft.com/office/drawing/2014/main" id="{5B130918-9A6E-4B80-A58B-F1C10EEE371F}"/>
              </a:ext>
            </a:extLst>
          </p:cNvPr>
          <p:cNvSpPr/>
          <p:nvPr/>
        </p:nvSpPr>
        <p:spPr>
          <a:xfrm>
            <a:off x="679580" y="3016727"/>
            <a:ext cx="8136496" cy="400110"/>
          </a:xfrm>
          <a:prstGeom prst="rect">
            <a:avLst/>
          </a:prstGeom>
        </p:spPr>
        <p:txBody>
          <a:bodyPr wrap="square">
            <a:spAutoFit/>
          </a:bodyPr>
          <a:lstStyle/>
          <a:p>
            <a:pPr marL="358775" indent="-358775"/>
            <a:r>
              <a:rPr lang="en-US" altLang="zh-TW" sz="2000" dirty="0">
                <a:latin typeface="Calibri" panose="020F0502020204030204" pitchFamily="34" charset="0"/>
                <a:cs typeface="Calibri" panose="020F0502020204030204" pitchFamily="34" charset="0"/>
              </a:rPr>
              <a:t>Choose the best option.</a:t>
            </a:r>
            <a:endParaRPr lang="zh-TW"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369B7EFB-9000-4DA7-8BFB-4500A2A1E834}"/>
              </a:ext>
            </a:extLst>
          </p:cNvPr>
          <p:cNvSpPr/>
          <p:nvPr/>
        </p:nvSpPr>
        <p:spPr>
          <a:xfrm>
            <a:off x="688554" y="3517851"/>
            <a:ext cx="8127521" cy="2631490"/>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We were driving to the river </a:t>
            </a:r>
            <a:r>
              <a:rPr lang="en-US" altLang="zh-TW" sz="2000" i="1" dirty="0">
                <a:latin typeface="Calibri" panose="020F0502020204030204" pitchFamily="34" charset="0"/>
              </a:rPr>
              <a:t>while / when </a:t>
            </a:r>
            <a:r>
              <a:rPr lang="en-US" altLang="zh-TW" sz="2000" dirty="0">
                <a:latin typeface="Calibri" panose="020F0502020204030204" pitchFamily="34" charset="0"/>
              </a:rPr>
              <a:t>we ran out of petrol.</a:t>
            </a:r>
          </a:p>
          <a:p>
            <a:pPr marL="360000" indent="-360000">
              <a:spcBef>
                <a:spcPts val="600"/>
              </a:spcBef>
            </a:pPr>
            <a:r>
              <a:rPr lang="en-US" altLang="zh-TW" sz="2000" dirty="0">
                <a:latin typeface="Calibri" panose="020F0502020204030204" pitchFamily="34" charset="0"/>
              </a:rPr>
              <a:t>2 	</a:t>
            </a:r>
            <a:r>
              <a:rPr lang="en-US" altLang="zh-TW" sz="2000" i="1" dirty="0">
                <a:latin typeface="Calibri" panose="020F0502020204030204" pitchFamily="34" charset="0"/>
              </a:rPr>
              <a:t>As / While </a:t>
            </a:r>
            <a:r>
              <a:rPr lang="en-US" altLang="zh-TW" sz="2000" dirty="0">
                <a:latin typeface="Calibri" panose="020F0502020204030204" pitchFamily="34" charset="0"/>
              </a:rPr>
              <a:t>I got out of the car, I felt the rain.</a:t>
            </a:r>
          </a:p>
          <a:p>
            <a:pPr marL="360000" indent="-360000">
              <a:spcBef>
                <a:spcPts val="600"/>
              </a:spcBef>
            </a:pPr>
            <a:r>
              <a:rPr lang="en-US" altLang="zh-TW" sz="2000" dirty="0">
                <a:latin typeface="Calibri" panose="020F0502020204030204" pitchFamily="34" charset="0"/>
              </a:rPr>
              <a:t>3 	</a:t>
            </a:r>
            <a:r>
              <a:rPr lang="en-US" altLang="zh-TW" sz="2000" i="1" dirty="0">
                <a:latin typeface="Calibri" panose="020F0502020204030204" pitchFamily="34" charset="0"/>
              </a:rPr>
              <a:t>While / When </a:t>
            </a:r>
            <a:r>
              <a:rPr lang="en-US" altLang="zh-TW" sz="2000" dirty="0">
                <a:latin typeface="Calibri" panose="020F0502020204030204" pitchFamily="34" charset="0"/>
              </a:rPr>
              <a:t>we were putting petrol in the car, the sky was getting darker.</a:t>
            </a:r>
          </a:p>
          <a:p>
            <a:pPr marL="360000" indent="-360000">
              <a:spcBef>
                <a:spcPts val="600"/>
              </a:spcBef>
            </a:pPr>
            <a:r>
              <a:rPr lang="en-US" altLang="zh-TW" sz="2000" dirty="0">
                <a:latin typeface="Calibri" panose="020F0502020204030204" pitchFamily="34" charset="0"/>
              </a:rPr>
              <a:t>4 	</a:t>
            </a:r>
            <a:r>
              <a:rPr lang="en-US" altLang="zh-TW" sz="2000" i="1" dirty="0">
                <a:latin typeface="Calibri" panose="020F0502020204030204" pitchFamily="34" charset="0"/>
              </a:rPr>
              <a:t>As / When </a:t>
            </a:r>
            <a:r>
              <a:rPr lang="en-US" altLang="zh-TW" sz="2000" dirty="0">
                <a:latin typeface="Calibri" panose="020F0502020204030204" pitchFamily="34" charset="0"/>
              </a:rPr>
              <a:t>I walked to the till, I decided to go home.</a:t>
            </a:r>
          </a:p>
          <a:p>
            <a:pPr marL="360000" indent="-360000">
              <a:spcBef>
                <a:spcPts val="600"/>
              </a:spcBef>
            </a:pPr>
            <a:r>
              <a:rPr lang="en-US" altLang="zh-TW" sz="2000" dirty="0">
                <a:latin typeface="Calibri" panose="020F0502020204030204" pitchFamily="34" charset="0"/>
              </a:rPr>
              <a:t>5 	We were talking about our plans </a:t>
            </a:r>
            <a:r>
              <a:rPr lang="en-US" altLang="zh-TW" sz="2000" i="1" dirty="0">
                <a:latin typeface="Calibri" panose="020F0502020204030204" pitchFamily="34" charset="0"/>
              </a:rPr>
              <a:t>while / when </a:t>
            </a:r>
            <a:r>
              <a:rPr lang="en-US" altLang="zh-TW" sz="2000" dirty="0">
                <a:latin typeface="Calibri" panose="020F0502020204030204" pitchFamily="34" charset="0"/>
              </a:rPr>
              <a:t>my phone rang.</a:t>
            </a:r>
          </a:p>
          <a:p>
            <a:pPr marL="360000" indent="-360000">
              <a:spcBef>
                <a:spcPts val="600"/>
              </a:spcBef>
            </a:pPr>
            <a:r>
              <a:rPr lang="en-US" altLang="zh-TW" sz="2000" dirty="0">
                <a:latin typeface="Calibri" panose="020F0502020204030204" pitchFamily="34" charset="0"/>
              </a:rPr>
              <a:t>6 	</a:t>
            </a:r>
            <a:r>
              <a:rPr lang="en-US" altLang="zh-TW" sz="2000" i="1" dirty="0">
                <a:latin typeface="Calibri" panose="020F0502020204030204" pitchFamily="34" charset="0"/>
              </a:rPr>
              <a:t>As / While </a:t>
            </a:r>
            <a:r>
              <a:rPr lang="en-US" altLang="zh-TW" sz="2000" dirty="0">
                <a:latin typeface="Calibri" panose="020F0502020204030204" pitchFamily="34" charset="0"/>
              </a:rPr>
              <a:t>I got back home, the sun came out.</a:t>
            </a:r>
            <a:endParaRPr lang="zh-TW" altLang="en-US" sz="2000" dirty="0">
              <a:latin typeface="Calibri" panose="020F0502020204030204" pitchFamily="34" charset="0"/>
            </a:endParaRPr>
          </a:p>
        </p:txBody>
      </p:sp>
      <p:sp>
        <p:nvSpPr>
          <p:cNvPr id="7" name="矩形: 圓角 16">
            <a:extLst>
              <a:ext uri="{FF2B5EF4-FFF2-40B4-BE49-F238E27FC236}">
                <a16:creationId xmlns:a16="http://schemas.microsoft.com/office/drawing/2014/main" id="{5A885EE2-41F2-4A28-ABCE-E345CB633FA8}"/>
              </a:ext>
            </a:extLst>
          </p:cNvPr>
          <p:cNvSpPr/>
          <p:nvPr/>
        </p:nvSpPr>
        <p:spPr>
          <a:xfrm>
            <a:off x="4832936" y="3577463"/>
            <a:ext cx="61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9" name="矩形: 圓角 16">
            <a:extLst>
              <a:ext uri="{FF2B5EF4-FFF2-40B4-BE49-F238E27FC236}">
                <a16:creationId xmlns:a16="http://schemas.microsoft.com/office/drawing/2014/main" id="{3D0788C2-A272-45F3-A038-869C347942BF}"/>
              </a:ext>
            </a:extLst>
          </p:cNvPr>
          <p:cNvSpPr/>
          <p:nvPr/>
        </p:nvSpPr>
        <p:spPr>
          <a:xfrm>
            <a:off x="1102806" y="3976932"/>
            <a:ext cx="337062"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0" name="矩形: 圓角 16">
            <a:extLst>
              <a:ext uri="{FF2B5EF4-FFF2-40B4-BE49-F238E27FC236}">
                <a16:creationId xmlns:a16="http://schemas.microsoft.com/office/drawing/2014/main" id="{E0A04E93-C6D9-4A84-934A-68DF24A55A57}"/>
              </a:ext>
            </a:extLst>
          </p:cNvPr>
          <p:cNvSpPr/>
          <p:nvPr/>
        </p:nvSpPr>
        <p:spPr>
          <a:xfrm>
            <a:off x="1133628" y="4337751"/>
            <a:ext cx="61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1" name="矩形: 圓角 16">
            <a:extLst>
              <a:ext uri="{FF2B5EF4-FFF2-40B4-BE49-F238E27FC236}">
                <a16:creationId xmlns:a16="http://schemas.microsoft.com/office/drawing/2014/main" id="{05389302-3E9B-4C26-8C74-C485CC1913F9}"/>
              </a:ext>
            </a:extLst>
          </p:cNvPr>
          <p:cNvSpPr/>
          <p:nvPr/>
        </p:nvSpPr>
        <p:spPr>
          <a:xfrm>
            <a:off x="1061709" y="5025508"/>
            <a:ext cx="39870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2" name="矩形: 圓角 16">
            <a:extLst>
              <a:ext uri="{FF2B5EF4-FFF2-40B4-BE49-F238E27FC236}">
                <a16:creationId xmlns:a16="http://schemas.microsoft.com/office/drawing/2014/main" id="{5345A604-EF13-4623-B40E-DD2DBD861FCC}"/>
              </a:ext>
            </a:extLst>
          </p:cNvPr>
          <p:cNvSpPr/>
          <p:nvPr/>
        </p:nvSpPr>
        <p:spPr>
          <a:xfrm>
            <a:off x="5285000" y="5415314"/>
            <a:ext cx="61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3" name="矩形: 圓角 16">
            <a:extLst>
              <a:ext uri="{FF2B5EF4-FFF2-40B4-BE49-F238E27FC236}">
                <a16:creationId xmlns:a16="http://schemas.microsoft.com/office/drawing/2014/main" id="{E653EC47-0373-46D4-A91A-8CF3336BF22C}"/>
              </a:ext>
            </a:extLst>
          </p:cNvPr>
          <p:cNvSpPr/>
          <p:nvPr/>
        </p:nvSpPr>
        <p:spPr>
          <a:xfrm>
            <a:off x="1082869" y="5785184"/>
            <a:ext cx="357611"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413375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99991C3-F504-40A5-8558-11506C3EFCB7}"/>
              </a:ext>
            </a:extLst>
          </p:cNvPr>
          <p:cNvSpPr/>
          <p:nvPr/>
        </p:nvSpPr>
        <p:spPr>
          <a:xfrm>
            <a:off x="337760" y="375292"/>
            <a:ext cx="8456367" cy="400110"/>
          </a:xfrm>
          <a:prstGeom prst="rect">
            <a:avLst/>
          </a:prstGeom>
        </p:spPr>
        <p:txBody>
          <a:bodyPr wrap="square">
            <a:spAutoFit/>
          </a:bodyPr>
          <a:lstStyle/>
          <a:p>
            <a:pPr marL="360000" indent="-360000"/>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Pronunciation</a:t>
            </a:r>
            <a:r>
              <a:rPr lang="en-US" altLang="zh-TW" sz="2000" dirty="0">
                <a:latin typeface="Calibri" panose="020F0502020204030204" pitchFamily="34" charset="0"/>
                <a:cs typeface="Calibri" panose="020F0502020204030204" pitchFamily="34" charset="0"/>
              </a:rPr>
              <a:t>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was</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 and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were</a:t>
            </a:r>
            <a:endParaRPr lang="zh-TW" altLang="en-US" sz="2000" b="1" i="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25</a:t>
            </a:r>
            <a:endParaRPr lang="zh-TW" altLang="en-US" sz="1200" b="1" dirty="0">
              <a:solidFill>
                <a:schemeClr val="tx1">
                  <a:lumMod val="50000"/>
                  <a:lumOff val="50000"/>
                </a:schemeClr>
              </a:solidFill>
              <a:latin typeface="Calibri" panose="020F0502020204030204" pitchFamily="34" charset="0"/>
            </a:endParaRPr>
          </a:p>
        </p:txBody>
      </p:sp>
      <p:sp>
        <p:nvSpPr>
          <p:cNvPr id="16" name="矩形 15">
            <a:extLst>
              <a:ext uri="{FF2B5EF4-FFF2-40B4-BE49-F238E27FC236}">
                <a16:creationId xmlns:a16="http://schemas.microsoft.com/office/drawing/2014/main" id="{959EA8F2-91BD-4EEF-BEB3-9CAAB30C578E}"/>
              </a:ext>
            </a:extLst>
          </p:cNvPr>
          <p:cNvSpPr/>
          <p:nvPr/>
        </p:nvSpPr>
        <p:spPr>
          <a:xfrm>
            <a:off x="338370" y="842498"/>
            <a:ext cx="844548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Listen and repeat the sentences you hear. Pay attention to how you say </a:t>
            </a:r>
            <a:r>
              <a:rPr lang="en-US" altLang="zh-TW" sz="2000" i="1" dirty="0">
                <a:latin typeface="Calibri" panose="020F0502020204030204" pitchFamily="34" charset="0"/>
              </a:rPr>
              <a:t>was</a:t>
            </a:r>
            <a:r>
              <a:rPr lang="en-US" altLang="zh-TW" sz="2000" dirty="0">
                <a:latin typeface="Calibri" panose="020F0502020204030204" pitchFamily="34" charset="0"/>
              </a:rPr>
              <a:t> and </a:t>
            </a:r>
            <a:r>
              <a:rPr lang="en-US" altLang="zh-TW" sz="2000" i="1" dirty="0">
                <a:latin typeface="Calibri" panose="020F0502020204030204" pitchFamily="34" charset="0"/>
              </a:rPr>
              <a:t>were</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
        <p:nvSpPr>
          <p:cNvPr id="18" name="矩形 17">
            <a:extLst>
              <a:ext uri="{FF2B5EF4-FFF2-40B4-BE49-F238E27FC236}">
                <a16:creationId xmlns:a16="http://schemas.microsoft.com/office/drawing/2014/main" id="{C896ACAD-AB3D-44A7-9A99-7EF0FCA11358}"/>
              </a:ext>
            </a:extLst>
          </p:cNvPr>
          <p:cNvSpPr/>
          <p:nvPr/>
        </p:nvSpPr>
        <p:spPr>
          <a:xfrm>
            <a:off x="1986473" y="126440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21</a:t>
            </a:r>
            <a:endParaRPr lang="zh-TW" altLang="en-US" dirty="0">
              <a:solidFill>
                <a:schemeClr val="bg1">
                  <a:lumMod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848CD094-52A6-48F7-9A2A-9A9EAFCFCF94}"/>
              </a:ext>
            </a:extLst>
          </p:cNvPr>
          <p:cNvSpPr/>
          <p:nvPr/>
        </p:nvSpPr>
        <p:spPr>
          <a:xfrm>
            <a:off x="338242" y="2012087"/>
            <a:ext cx="8445481"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Now </a:t>
            </a:r>
            <a:r>
              <a:rPr lang="en-US" altLang="zh-TW" sz="2000" dirty="0" err="1">
                <a:latin typeface="Calibri" panose="020F0502020204030204" pitchFamily="34" charset="0"/>
              </a:rPr>
              <a:t>practise</a:t>
            </a:r>
            <a:r>
              <a:rPr lang="en-US" altLang="zh-TW" sz="2000" dirty="0">
                <a:latin typeface="Calibri" panose="020F0502020204030204" pitchFamily="34" charset="0"/>
              </a:rPr>
              <a:t> saying sentences 1, 3 and 5 from Exercise 2.</a:t>
            </a:r>
            <a:endParaRPr lang="zh-TW" altLang="en-US" sz="2000" dirty="0">
              <a:latin typeface="Calibri" panose="020F0502020204030204" pitchFamily="34" charset="0"/>
            </a:endParaRPr>
          </a:p>
        </p:txBody>
      </p:sp>
      <p:pic>
        <p:nvPicPr>
          <p:cNvPr id="3" name="life_2e_intermediate_wb_track_2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41986" y="1174289"/>
            <a:ext cx="609600" cy="609600"/>
          </a:xfrm>
          <a:prstGeom prst="rect">
            <a:avLst/>
          </a:prstGeom>
        </p:spPr>
      </p:pic>
      <p:sp>
        <p:nvSpPr>
          <p:cNvPr id="20" name="Text Box 4">
            <a:extLst>
              <a:ext uri="{FF2B5EF4-FFF2-40B4-BE49-F238E27FC236}">
                <a16:creationId xmlns:a16="http://schemas.microsoft.com/office/drawing/2014/main" id="{9E7067D2-2066-4AC0-A3DD-3B513A67602F}"/>
              </a:ext>
            </a:extLst>
          </p:cNvPr>
          <p:cNvSpPr txBox="1">
            <a:spLocks noChangeArrowheads="1"/>
          </p:cNvSpPr>
          <p:nvPr/>
        </p:nvSpPr>
        <p:spPr bwMode="auto">
          <a:xfrm>
            <a:off x="395536" y="3851959"/>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1" name="矩形 20">
            <a:extLst>
              <a:ext uri="{FF2B5EF4-FFF2-40B4-BE49-F238E27FC236}">
                <a16:creationId xmlns:a16="http://schemas.microsoft.com/office/drawing/2014/main" id="{64E0C524-8F85-4A02-9D21-F848621D574D}"/>
              </a:ext>
            </a:extLst>
          </p:cNvPr>
          <p:cNvSpPr/>
          <p:nvPr/>
        </p:nvSpPr>
        <p:spPr>
          <a:xfrm>
            <a:off x="384651" y="4417739"/>
            <a:ext cx="8373759" cy="1431161"/>
          </a:xfrm>
          <a:prstGeom prst="rect">
            <a:avLst/>
          </a:prstGeom>
          <a:ln>
            <a:solidFill>
              <a:srgbClr val="0000E1"/>
            </a:solidFill>
          </a:ln>
        </p:spPr>
        <p:txBody>
          <a:bodyPr wrap="square">
            <a:spAutoFit/>
          </a:bodyPr>
          <a:lstStyle/>
          <a:p>
            <a:pPr marL="360363" indent="-360363">
              <a:spcBef>
                <a:spcPts val="600"/>
              </a:spcBef>
              <a:tabLst>
                <a:tab pos="363538" algn="l"/>
              </a:tabLst>
            </a:pPr>
            <a:r>
              <a:rPr lang="en-US" altLang="zh-TW" dirty="0">
                <a:solidFill>
                  <a:srgbClr val="0000E1"/>
                </a:solidFill>
                <a:latin typeface="Calibri" panose="020F0502020204030204" pitchFamily="34" charset="0"/>
              </a:rPr>
              <a:t>1 	We were fishing on the lake.</a:t>
            </a:r>
          </a:p>
          <a:p>
            <a:pPr marL="360363" indent="-360363">
              <a:spcBef>
                <a:spcPts val="600"/>
              </a:spcBef>
              <a:tabLst>
                <a:tab pos="363538" algn="l"/>
              </a:tabLst>
            </a:pPr>
            <a:r>
              <a:rPr lang="en-US" altLang="zh-TW" dirty="0">
                <a:solidFill>
                  <a:srgbClr val="0000E1"/>
                </a:solidFill>
                <a:latin typeface="Calibri" panose="020F0502020204030204" pitchFamily="34" charset="0"/>
              </a:rPr>
              <a:t>2 	I was trying to bring the fish in.</a:t>
            </a:r>
          </a:p>
          <a:p>
            <a:pPr marL="360363" indent="-360363">
              <a:spcBef>
                <a:spcPts val="600"/>
              </a:spcBef>
              <a:tabLst>
                <a:tab pos="363538" algn="l"/>
              </a:tabLst>
            </a:pPr>
            <a:r>
              <a:rPr lang="en-US" altLang="zh-TW" dirty="0">
                <a:solidFill>
                  <a:srgbClr val="0000E1"/>
                </a:solidFill>
                <a:latin typeface="Calibri" panose="020F0502020204030204" pitchFamily="34" charset="0"/>
              </a:rPr>
              <a:t>3 	He was shouting at me.</a:t>
            </a:r>
          </a:p>
          <a:p>
            <a:pPr marL="360363" indent="-360363">
              <a:spcBef>
                <a:spcPts val="600"/>
              </a:spcBef>
              <a:tabLst>
                <a:tab pos="363538" algn="l"/>
              </a:tabLst>
            </a:pPr>
            <a:r>
              <a:rPr lang="en-US" altLang="zh-TW" dirty="0">
                <a:solidFill>
                  <a:srgbClr val="0000E1"/>
                </a:solidFill>
                <a:latin typeface="Calibri" panose="020F0502020204030204" pitchFamily="34" charset="0"/>
              </a:rPr>
              <a:t>4 	We were sitting in the boat.</a:t>
            </a:r>
          </a:p>
        </p:txBody>
      </p:sp>
      <p:sp>
        <p:nvSpPr>
          <p:cNvPr id="22" name="矩形 21">
            <a:extLst>
              <a:ext uri="{FF2B5EF4-FFF2-40B4-BE49-F238E27FC236}">
                <a16:creationId xmlns:a16="http://schemas.microsoft.com/office/drawing/2014/main" id="{5EF86661-95C1-4DEC-9A24-1004BF67C2F1}"/>
              </a:ext>
            </a:extLst>
          </p:cNvPr>
          <p:cNvSpPr/>
          <p:nvPr/>
        </p:nvSpPr>
        <p:spPr>
          <a:xfrm>
            <a:off x="1344555" y="3871486"/>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21</a:t>
            </a:r>
            <a:endParaRPr lang="zh-TW" altLang="en-US" dirty="0">
              <a:solidFill>
                <a:schemeClr val="bg1">
                  <a:lumMod val="50000"/>
                </a:schemeClr>
              </a:solidFill>
              <a:latin typeface="Calibri" panose="020F0502020204030204" pitchFamily="34" charset="0"/>
            </a:endParaRPr>
          </a:p>
        </p:txBody>
      </p:sp>
      <p:pic>
        <p:nvPicPr>
          <p:cNvPr id="23" name="life_2e_intermediate_wb_track_21.mp3">
            <a:hlinkClick r:id="" action="ppaction://media"/>
            <a:extLst>
              <a:ext uri="{FF2B5EF4-FFF2-40B4-BE49-F238E27FC236}">
                <a16:creationId xmlns:a16="http://schemas.microsoft.com/office/drawing/2014/main" id="{EDD75189-CD96-4E38-9E6B-923B36C363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21500" y="3751352"/>
            <a:ext cx="609600" cy="609600"/>
          </a:xfrm>
          <a:prstGeom prst="rect">
            <a:avLst/>
          </a:prstGeom>
        </p:spPr>
      </p:pic>
    </p:spTree>
    <p:extLst>
      <p:ext uri="{BB962C8B-B14F-4D97-AF65-F5344CB8AC3E}">
        <p14:creationId xmlns:p14="http://schemas.microsoft.com/office/powerpoint/2010/main" val="25603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7715" fill="hold"/>
                                        <p:tgtEl>
                                          <p:spTgt spid="3"/>
                                        </p:tgtEl>
                                      </p:cBhvr>
                                    </p:cmd>
                                  </p:childTnLst>
                                </p:cTn>
                              </p:par>
                            </p:childTnLst>
                          </p:cTn>
                        </p:par>
                      </p:childTnLst>
                    </p:cTn>
                  </p:par>
                </p:childTnLst>
              </p:cTn>
              <p:nextCondLst>
                <p:cond evt="onClick" delay="0">
                  <p:tgtEl>
                    <p:spTgt spid="3"/>
                  </p:tgtEl>
                </p:cond>
              </p:nextCondLst>
            </p:seq>
            <p:audio>
              <p:cMediaNode vol="80000">
                <p:cTn id="14" fill="hold" display="0">
                  <p:stCondLst>
                    <p:cond delay="indefinite"/>
                  </p:stCondLst>
                  <p:endCondLst>
                    <p:cond evt="onStopAudio" delay="0">
                      <p:tgtEl>
                        <p:sldTgt/>
                      </p:tgtEl>
                    </p:cond>
                  </p:endCondLst>
                </p:cTn>
                <p:tgtEl>
                  <p:spTgt spid="3"/>
                </p:tgtEl>
              </p:cMediaNode>
            </p:audio>
            <p:seq concurrent="1" nextAc="seek">
              <p:cTn id="15" restart="whenNotActive" fill="hold" evtFilter="cancelBubble" nodeType="interactiveSeq">
                <p:stCondLst>
                  <p:cond evt="onClick" delay="0">
                    <p:tgtEl>
                      <p:spTgt spid="2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7848" fill="hold"/>
                                        <p:tgtEl>
                                          <p:spTgt spid="23"/>
                                        </p:tgtEl>
                                      </p:cBhvr>
                                    </p:cmd>
                                  </p:childTnLst>
                                </p:cTn>
                              </p:par>
                            </p:childTnLst>
                          </p:cTn>
                        </p:par>
                      </p:childTnLst>
                    </p:cTn>
                  </p:par>
                </p:childTnLst>
              </p:cTn>
              <p:nextCondLst>
                <p:cond evt="onClick" delay="0">
                  <p:tgtEl>
                    <p:spTgt spid="23"/>
                  </p:tgtEl>
                </p:cond>
              </p:nextCondLst>
            </p:seq>
            <p:audio>
              <p:cMediaNode vol="80000">
                <p:cTn id="20" fill="hold" display="0">
                  <p:stCondLst>
                    <p:cond delay="indefinite"/>
                  </p:stCondLst>
                  <p:endCondLst>
                    <p:cond evt="onStopAudio" delay="0">
                      <p:tgtEl>
                        <p:sldTgt/>
                      </p:tgtEl>
                    </p:cond>
                  </p:endCondLst>
                </p:cTn>
                <p:tgtEl>
                  <p:spTgt spid="23"/>
                </p:tgtEl>
              </p:cMediaNode>
            </p:audio>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E214C22-F7E6-48AB-AE45-A9306ADBA815}"/>
              </a:ext>
            </a:extLst>
          </p:cNvPr>
          <p:cNvPicPr>
            <a:picLocks noChangeAspect="1"/>
          </p:cNvPicPr>
          <p:nvPr/>
        </p:nvPicPr>
        <p:blipFill>
          <a:blip r:embed="rId2"/>
          <a:stretch>
            <a:fillRect/>
          </a:stretch>
        </p:blipFill>
        <p:spPr>
          <a:xfrm>
            <a:off x="0" y="2754"/>
            <a:ext cx="5343180" cy="1389513"/>
          </a:xfrm>
          <a:prstGeom prst="rect">
            <a:avLst/>
          </a:prstGeom>
        </p:spPr>
      </p:pic>
      <p:sp>
        <p:nvSpPr>
          <p:cNvPr id="28" name="文字方塊 27">
            <a:extLst>
              <a:ext uri="{FF2B5EF4-FFF2-40B4-BE49-F238E27FC236}">
                <a16:creationId xmlns:a16="http://schemas.microsoft.com/office/drawing/2014/main" id="{BBDED610-02B3-465C-86F2-EAAB6839EDA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20</a:t>
            </a:r>
            <a:endParaRPr lang="zh-TW" altLang="en-US" sz="1200" b="1" dirty="0">
              <a:solidFill>
                <a:schemeClr val="tx1">
                  <a:lumMod val="50000"/>
                  <a:lumOff val="50000"/>
                </a:schemeClr>
              </a:solidFill>
              <a:latin typeface="Calibri" panose="020F0502020204030204" pitchFamily="34" charset="0"/>
            </a:endParaRPr>
          </a:p>
        </p:txBody>
      </p:sp>
      <p:sp>
        <p:nvSpPr>
          <p:cNvPr id="4" name="矩形 3">
            <a:extLst>
              <a:ext uri="{FF2B5EF4-FFF2-40B4-BE49-F238E27FC236}">
                <a16:creationId xmlns:a16="http://schemas.microsoft.com/office/drawing/2014/main" id="{FFF04406-9D91-4B8D-9F94-D883692F657D}"/>
              </a:ext>
            </a:extLst>
          </p:cNvPr>
          <p:cNvSpPr/>
          <p:nvPr/>
        </p:nvSpPr>
        <p:spPr>
          <a:xfrm>
            <a:off x="484742" y="1345300"/>
            <a:ext cx="8299026" cy="4924425"/>
          </a:xfrm>
          <a:prstGeom prst="rect">
            <a:avLst/>
          </a:prstGeom>
        </p:spPr>
        <p:txBody>
          <a:bodyPr wrap="square">
            <a:spAutoFit/>
          </a:bodyPr>
          <a:lstStyle/>
          <a:p>
            <a:pPr marL="360000" indent="-360000">
              <a:spcBef>
                <a:spcPts val="600"/>
              </a:spcBef>
            </a:pPr>
            <a:r>
              <a:rPr lang="en-US" altLang="zh-TW" sz="24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FF0000"/>
                </a:solidFill>
                <a:latin typeface="Calibri" panose="020F0502020204030204" pitchFamily="34" charset="0"/>
                <a:cs typeface="Calibri" panose="020F0502020204030204" pitchFamily="34" charset="0"/>
              </a:rPr>
              <a:t> </a:t>
            </a:r>
          </a:p>
          <a:p>
            <a:pPr>
              <a:spcBef>
                <a:spcPts val="600"/>
              </a:spcBef>
            </a:pPr>
            <a:r>
              <a:rPr lang="en-US" altLang="zh-TW" sz="2000" dirty="0">
                <a:latin typeface="Calibri" panose="020F0502020204030204" pitchFamily="34" charset="0"/>
                <a:cs typeface="Calibri" panose="020F0502020204030204" pitchFamily="34" charset="0"/>
              </a:rPr>
              <a:t>Finding the oceanic </a:t>
            </a:r>
            <a:r>
              <a:rPr lang="en-US" altLang="zh-TW" sz="2000" dirty="0" err="1">
                <a:latin typeface="Calibri" panose="020F0502020204030204" pitchFamily="34" charset="0"/>
                <a:cs typeface="Calibri" panose="020F0502020204030204" pitchFamily="34" charset="0"/>
              </a:rPr>
              <a:t>whitetip</a:t>
            </a:r>
            <a:r>
              <a:rPr lang="en-US" altLang="zh-TW" sz="2000" dirty="0">
                <a:latin typeface="Calibri" panose="020F0502020204030204" pitchFamily="34" charset="0"/>
                <a:cs typeface="Calibri" panose="020F0502020204030204" pitchFamily="34" charset="0"/>
              </a:rPr>
              <a:t> shark is an experience I won’t forget. This is one of the most dangerous sharks in the world, but its numbers are falling. They used to be common around the Bahamas, but most people say they haven’t seen them for years. Just as we arrived there, some sports fishermen in the central Bahamas saw some oceanic </a:t>
            </a:r>
            <a:r>
              <a:rPr lang="en-US" altLang="zh-TW" sz="2000" dirty="0" err="1">
                <a:latin typeface="Calibri" panose="020F0502020204030204" pitchFamily="34" charset="0"/>
                <a:cs typeface="Calibri" panose="020F0502020204030204" pitchFamily="34" charset="0"/>
              </a:rPr>
              <a:t>whitetips</a:t>
            </a:r>
            <a:r>
              <a:rPr lang="en-US" altLang="zh-TW" sz="2000" dirty="0">
                <a:latin typeface="Calibri" panose="020F0502020204030204" pitchFamily="34" charset="0"/>
                <a:cs typeface="Calibri" panose="020F0502020204030204" pitchFamily="34" charset="0"/>
              </a:rPr>
              <a:t> when they were fishing for tuna. So I planned sixteen days to go searching for them.</a:t>
            </a:r>
          </a:p>
          <a:p>
            <a:pPr>
              <a:spcBef>
                <a:spcPts val="600"/>
              </a:spcBef>
            </a:pPr>
            <a:r>
              <a:rPr lang="en-US" altLang="zh-TW" sz="2000" dirty="0">
                <a:latin typeface="Calibri" panose="020F0502020204030204" pitchFamily="34" charset="0"/>
                <a:cs typeface="Calibri" panose="020F0502020204030204" pitchFamily="34" charset="0"/>
              </a:rPr>
              <a:t>For the first few days out of Palm Beach, we didn’t see a thing. Then, on the fifth day, I was looking out from the bridge when I spotted a shark on the surface. The white tip of its dorsal fin was sticking out of the water, so I knew we had an oceanic </a:t>
            </a:r>
            <a:r>
              <a:rPr lang="en-US" altLang="zh-TW" sz="2000" dirty="0" err="1">
                <a:latin typeface="Calibri" panose="020F0502020204030204" pitchFamily="34" charset="0"/>
                <a:cs typeface="Calibri" panose="020F0502020204030204" pitchFamily="34" charset="0"/>
              </a:rPr>
              <a:t>whitetip</a:t>
            </a:r>
            <a:r>
              <a:rPr lang="en-US" altLang="zh-TW" sz="2000" dirty="0">
                <a:latin typeface="Calibri" panose="020F0502020204030204" pitchFamily="34" charset="0"/>
                <a:cs typeface="Calibri" panose="020F0502020204030204" pitchFamily="34" charset="0"/>
              </a:rPr>
              <a:t>. I quickly put on my wetsuit and jumped in the water. The shark was very curious about me and swam right up to me. It was about three </a:t>
            </a:r>
            <a:r>
              <a:rPr lang="en-US" altLang="zh-TW" sz="2000" dirty="0" err="1">
                <a:latin typeface="Calibri" panose="020F0502020204030204" pitchFamily="34" charset="0"/>
                <a:cs typeface="Calibri" panose="020F0502020204030204" pitchFamily="34" charset="0"/>
              </a:rPr>
              <a:t>metres</a:t>
            </a:r>
            <a:r>
              <a:rPr lang="en-US" altLang="zh-TW" sz="2000" dirty="0">
                <a:latin typeface="Calibri" panose="020F0502020204030204" pitchFamily="34" charset="0"/>
                <a:cs typeface="Calibri" panose="020F0502020204030204" pitchFamily="34" charset="0"/>
              </a:rPr>
              <a:t> long and it even stayed around while we were putting the cage in the water for the scientist. I got some great pictures! That was really the high point of the assignment.</a:t>
            </a:r>
            <a:endParaRPr lang="zh-TW" altLang="en-US" sz="20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27325327-C76E-457F-8AC3-064BF65E0AC3}"/>
              </a:ext>
            </a:extLst>
          </p:cNvPr>
          <p:cNvPicPr>
            <a:picLocks noChangeAspect="1"/>
          </p:cNvPicPr>
          <p:nvPr/>
        </p:nvPicPr>
        <p:blipFill>
          <a:blip r:embed="rId3"/>
          <a:stretch>
            <a:fillRect/>
          </a:stretch>
        </p:blipFill>
        <p:spPr>
          <a:xfrm>
            <a:off x="5343180" y="1"/>
            <a:ext cx="3800819" cy="1725170"/>
          </a:xfrm>
          <a:prstGeom prst="rect">
            <a:avLst/>
          </a:prstGeom>
        </p:spPr>
      </p:pic>
    </p:spTree>
    <p:extLst>
      <p:ext uri="{BB962C8B-B14F-4D97-AF65-F5344CB8AC3E}">
        <p14:creationId xmlns:p14="http://schemas.microsoft.com/office/powerpoint/2010/main" val="245248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6709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Listen and respond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asking about things that happened</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25</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B9BAFA96-7C42-4DB7-94F4-9B8D5F2AAD5F}"/>
              </a:ext>
            </a:extLst>
          </p:cNvPr>
          <p:cNvSpPr/>
          <p:nvPr/>
        </p:nvSpPr>
        <p:spPr>
          <a:xfrm>
            <a:off x="671960" y="956697"/>
            <a:ext cx="8111063" cy="1015663"/>
          </a:xfrm>
          <a:prstGeom prst="rect">
            <a:avLst/>
          </a:prstGeom>
        </p:spPr>
        <p:txBody>
          <a:bodyPr wrap="square">
            <a:spAutoFit/>
          </a:bodyPr>
          <a:lstStyle/>
          <a:p>
            <a:pPr>
              <a:spcBef>
                <a:spcPts val="600"/>
              </a:spcBef>
            </a:pPr>
            <a:r>
              <a:rPr lang="en-US" altLang="zh-TW" sz="2000" dirty="0">
                <a:latin typeface="Calibri" panose="020F0502020204030204" pitchFamily="34" charset="0"/>
              </a:rPr>
              <a:t>Listen to people talking about things that happened to them. Respond with a question. Use your own words. Then compare your response with the model answer that follows.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C896ACAD-AB3D-44A7-9A99-7EF0FCA11358}"/>
              </a:ext>
            </a:extLst>
          </p:cNvPr>
          <p:cNvSpPr/>
          <p:nvPr/>
        </p:nvSpPr>
        <p:spPr>
          <a:xfrm>
            <a:off x="6656294" y="39237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22</a:t>
            </a:r>
            <a:endParaRPr lang="zh-TW" altLang="en-US" dirty="0">
              <a:solidFill>
                <a:schemeClr val="bg1">
                  <a:lumMod val="50000"/>
                </a:schemeClr>
              </a:solidFill>
              <a:latin typeface="Calibri" panose="020F0502020204030204" pitchFamily="34" charset="0"/>
            </a:endParaRPr>
          </a:p>
        </p:txBody>
      </p:sp>
      <p:pic>
        <p:nvPicPr>
          <p:cNvPr id="3" name="life_2e_intermediate_wb_track_2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53381" y="272244"/>
            <a:ext cx="609600" cy="609600"/>
          </a:xfrm>
          <a:prstGeom prst="rect">
            <a:avLst/>
          </a:prstGeom>
        </p:spPr>
      </p:pic>
      <p:pic>
        <p:nvPicPr>
          <p:cNvPr id="4" name="圖片 3">
            <a:extLst>
              <a:ext uri="{FF2B5EF4-FFF2-40B4-BE49-F238E27FC236}">
                <a16:creationId xmlns:a16="http://schemas.microsoft.com/office/drawing/2014/main" id="{BB9057F3-BCF4-4F52-8D5E-753033F081F7}"/>
              </a:ext>
            </a:extLst>
          </p:cNvPr>
          <p:cNvPicPr>
            <a:picLocks noChangeAspect="1"/>
          </p:cNvPicPr>
          <p:nvPr/>
        </p:nvPicPr>
        <p:blipFill>
          <a:blip r:embed="rId5"/>
          <a:stretch>
            <a:fillRect/>
          </a:stretch>
        </p:blipFill>
        <p:spPr>
          <a:xfrm>
            <a:off x="716028" y="2080263"/>
            <a:ext cx="4472917" cy="2187447"/>
          </a:xfrm>
          <a:prstGeom prst="rect">
            <a:avLst/>
          </a:prstGeom>
        </p:spPr>
      </p:pic>
    </p:spTree>
    <p:extLst>
      <p:ext uri="{BB962C8B-B14F-4D97-AF65-F5344CB8AC3E}">
        <p14:creationId xmlns:p14="http://schemas.microsoft.com/office/powerpoint/2010/main" val="38721374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71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70623"/>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36403"/>
            <a:ext cx="8373759" cy="4262705"/>
          </a:xfrm>
          <a:prstGeom prst="rect">
            <a:avLst/>
          </a:prstGeom>
          <a:ln>
            <a:solidFill>
              <a:srgbClr val="0000E1"/>
            </a:solidFill>
          </a:ln>
        </p:spPr>
        <p:txBody>
          <a:bodyPr wrap="square">
            <a:spAutoFit/>
          </a:bodyPr>
          <a:lstStyle/>
          <a:p>
            <a:pPr marL="360363" indent="-360363">
              <a:spcBef>
                <a:spcPts val="600"/>
              </a:spcBef>
              <a:tabLst>
                <a:tab pos="363538" algn="l"/>
              </a:tabLst>
            </a:pPr>
            <a:r>
              <a:rPr lang="en-US" altLang="zh-TW" dirty="0">
                <a:solidFill>
                  <a:srgbClr val="0000E1"/>
                </a:solidFill>
                <a:latin typeface="Calibri" panose="020F0502020204030204" pitchFamily="34" charset="0"/>
              </a:rPr>
              <a:t>1 	Q:   Did I ever tell you about the time we ran out of petrol?</a:t>
            </a:r>
          </a:p>
          <a:p>
            <a:pPr marL="360363" indent="-360363">
              <a:spcBef>
                <a:spcPts val="600"/>
              </a:spcBef>
              <a:tabLst>
                <a:tab pos="363538" algn="l"/>
              </a:tabLst>
            </a:pPr>
            <a:r>
              <a:rPr lang="en-US" altLang="zh-TW" dirty="0">
                <a:solidFill>
                  <a:srgbClr val="0000E1"/>
                </a:solidFill>
                <a:latin typeface="Calibri" panose="020F0502020204030204" pitchFamily="34" charset="0"/>
              </a:rPr>
              <a:t>	R:   No. Where were you going?</a:t>
            </a:r>
          </a:p>
          <a:p>
            <a:pPr marL="360363" indent="-360363">
              <a:spcBef>
                <a:spcPts val="600"/>
              </a:spcBef>
              <a:tabLst>
                <a:tab pos="363538" algn="l"/>
              </a:tabLst>
            </a:pPr>
            <a:r>
              <a:rPr lang="en-US" altLang="zh-TW" dirty="0">
                <a:solidFill>
                  <a:srgbClr val="0000E1"/>
                </a:solidFill>
                <a:latin typeface="Calibri" panose="020F0502020204030204" pitchFamily="34" charset="0"/>
              </a:rPr>
              <a:t>2 	S:   I remember when I broke my leg.</a:t>
            </a:r>
          </a:p>
          <a:p>
            <a:pPr marL="360363" indent="-360363">
              <a:spcBef>
                <a:spcPts val="600"/>
              </a:spcBef>
              <a:tabLst>
                <a:tab pos="363538" algn="l"/>
              </a:tabLst>
            </a:pPr>
            <a:r>
              <a:rPr lang="en-US" altLang="zh-TW" dirty="0">
                <a:solidFill>
                  <a:srgbClr val="0000E1"/>
                </a:solidFill>
                <a:latin typeface="Calibri" panose="020F0502020204030204" pitchFamily="34" charset="0"/>
              </a:rPr>
              <a:t>	R:   When did that happen?</a:t>
            </a:r>
          </a:p>
          <a:p>
            <a:pPr marL="360363" indent="-360363">
              <a:spcBef>
                <a:spcPts val="600"/>
              </a:spcBef>
              <a:tabLst>
                <a:tab pos="363538" algn="l"/>
              </a:tabLst>
            </a:pPr>
            <a:r>
              <a:rPr lang="en-US" altLang="zh-TW" dirty="0">
                <a:solidFill>
                  <a:srgbClr val="0000E1"/>
                </a:solidFill>
                <a:latin typeface="Calibri" panose="020F0502020204030204" pitchFamily="34" charset="0"/>
              </a:rPr>
              <a:t>3 	S:   I almost had a car accident last night.</a:t>
            </a:r>
          </a:p>
          <a:p>
            <a:pPr marL="360363" indent="-360363">
              <a:spcBef>
                <a:spcPts val="600"/>
              </a:spcBef>
              <a:tabLst>
                <a:tab pos="363538" algn="l"/>
              </a:tabLst>
            </a:pPr>
            <a:r>
              <a:rPr lang="en-US" altLang="zh-TW" dirty="0">
                <a:solidFill>
                  <a:srgbClr val="0000E1"/>
                </a:solidFill>
                <a:latin typeface="Calibri" panose="020F0502020204030204" pitchFamily="34" charset="0"/>
              </a:rPr>
              <a:t>	R:   Really? What happened?</a:t>
            </a:r>
          </a:p>
          <a:p>
            <a:pPr marL="360363" indent="-360363">
              <a:spcBef>
                <a:spcPts val="600"/>
              </a:spcBef>
              <a:tabLst>
                <a:tab pos="363538" algn="l"/>
              </a:tabLst>
            </a:pPr>
            <a:r>
              <a:rPr lang="en-US" altLang="zh-TW" dirty="0">
                <a:solidFill>
                  <a:srgbClr val="0000E1"/>
                </a:solidFill>
                <a:latin typeface="Calibri" panose="020F0502020204030204" pitchFamily="34" charset="0"/>
              </a:rPr>
              <a:t>4 	S:   A couple of months ago, I decided to leave my job.</a:t>
            </a:r>
          </a:p>
          <a:p>
            <a:pPr marL="360363" indent="-360363">
              <a:spcBef>
                <a:spcPts val="600"/>
              </a:spcBef>
              <a:tabLst>
                <a:tab pos="363538" algn="l"/>
              </a:tabLst>
            </a:pPr>
            <a:r>
              <a:rPr lang="en-US" altLang="zh-TW" dirty="0">
                <a:solidFill>
                  <a:srgbClr val="0000E1"/>
                </a:solidFill>
                <a:latin typeface="Calibri" panose="020F0502020204030204" pitchFamily="34" charset="0"/>
              </a:rPr>
              <a:t>	R:   Oh? Why?</a:t>
            </a:r>
          </a:p>
          <a:p>
            <a:pPr marL="360363" indent="-360363">
              <a:spcBef>
                <a:spcPts val="600"/>
              </a:spcBef>
              <a:tabLst>
                <a:tab pos="363538" algn="l"/>
              </a:tabLst>
            </a:pPr>
            <a:r>
              <a:rPr lang="en-US" altLang="zh-TW" dirty="0">
                <a:solidFill>
                  <a:srgbClr val="0000E1"/>
                </a:solidFill>
                <a:latin typeface="Calibri" panose="020F0502020204030204" pitchFamily="34" charset="0"/>
              </a:rPr>
              <a:t>5 	S:   You’ll never believe who we saw in town at the weekend!</a:t>
            </a:r>
          </a:p>
          <a:p>
            <a:pPr marL="360363" indent="-360363">
              <a:spcBef>
                <a:spcPts val="600"/>
              </a:spcBef>
              <a:tabLst>
                <a:tab pos="363538" algn="l"/>
              </a:tabLst>
            </a:pPr>
            <a:r>
              <a:rPr lang="en-US" altLang="zh-TW" dirty="0">
                <a:solidFill>
                  <a:srgbClr val="0000E1"/>
                </a:solidFill>
                <a:latin typeface="Calibri" panose="020F0502020204030204" pitchFamily="34" charset="0"/>
              </a:rPr>
              <a:t>	R:   Oh? Who was it?</a:t>
            </a:r>
          </a:p>
          <a:p>
            <a:pPr marL="360363" indent="-360363">
              <a:spcBef>
                <a:spcPts val="600"/>
              </a:spcBef>
              <a:tabLst>
                <a:tab pos="363538" algn="l"/>
              </a:tabLst>
            </a:pPr>
            <a:r>
              <a:rPr lang="en-US" altLang="zh-TW" dirty="0">
                <a:solidFill>
                  <a:srgbClr val="0000E1"/>
                </a:solidFill>
                <a:latin typeface="Calibri" panose="020F0502020204030204" pitchFamily="34" charset="0"/>
              </a:rPr>
              <a:t>6 	Q:   Did I tell you what I was doing when you phoned?</a:t>
            </a:r>
          </a:p>
          <a:p>
            <a:pPr marL="360363" indent="-360363">
              <a:spcBef>
                <a:spcPts val="600"/>
              </a:spcBef>
              <a:tabLst>
                <a:tab pos="363538" algn="l"/>
              </a:tabLst>
            </a:pPr>
            <a:r>
              <a:rPr lang="en-US" altLang="zh-TW" dirty="0">
                <a:solidFill>
                  <a:srgbClr val="0000E1"/>
                </a:solidFill>
                <a:latin typeface="Calibri" panose="020F0502020204030204" pitchFamily="34" charset="0"/>
              </a:rPr>
              <a:t>	R:   No. What were you doing?</a:t>
            </a:r>
          </a:p>
        </p:txBody>
      </p:sp>
      <p:sp>
        <p:nvSpPr>
          <p:cNvPr id="8" name="矩形 7">
            <a:extLst>
              <a:ext uri="{FF2B5EF4-FFF2-40B4-BE49-F238E27FC236}">
                <a16:creationId xmlns:a16="http://schemas.microsoft.com/office/drawing/2014/main" id="{C896ACAD-AB3D-44A7-9A99-7EF0FCA11358}"/>
              </a:ext>
            </a:extLst>
          </p:cNvPr>
          <p:cNvSpPr/>
          <p:nvPr/>
        </p:nvSpPr>
        <p:spPr>
          <a:xfrm>
            <a:off x="1344555" y="39015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22</a:t>
            </a:r>
            <a:endParaRPr lang="zh-TW" altLang="en-US" dirty="0">
              <a:solidFill>
                <a:schemeClr val="bg1">
                  <a:lumMod val="50000"/>
                </a:schemeClr>
              </a:solidFill>
              <a:latin typeface="Calibri" panose="020F0502020204030204" pitchFamily="34" charset="0"/>
            </a:endParaRPr>
          </a:p>
        </p:txBody>
      </p:sp>
      <p:pic>
        <p:nvPicPr>
          <p:cNvPr id="5" name="life_2e_intermediate_wb_track_2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02061" y="293752"/>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23715"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26</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0E7F45EF-2F43-4E85-AD33-5B72E63D69D3}"/>
              </a:ext>
            </a:extLst>
          </p:cNvPr>
          <p:cNvSpPr/>
          <p:nvPr/>
        </p:nvSpPr>
        <p:spPr>
          <a:xfrm>
            <a:off x="879725" y="139665"/>
            <a:ext cx="7936789" cy="830997"/>
          </a:xfrm>
          <a:prstGeom prst="rect">
            <a:avLst/>
          </a:prstGeom>
        </p:spPr>
        <p:txBody>
          <a:bodyPr wrap="square">
            <a:spAutoFit/>
          </a:bodyPr>
          <a:lstStyle/>
          <a:p>
            <a:pPr marL="756000" indent="-756000"/>
            <a:r>
              <a:rPr lang="en-US" altLang="zh-TW" sz="4800" b="1" dirty="0">
                <a:solidFill>
                  <a:srgbClr val="E60000"/>
                </a:solidFill>
                <a:latin typeface="Calibri" panose="020F0502020204030204" pitchFamily="34" charset="0"/>
                <a:cs typeface="Calibri" panose="020F0502020204030204" pitchFamily="34" charset="0"/>
              </a:rPr>
              <a:t>3e</a:t>
            </a:r>
            <a:r>
              <a:rPr lang="en-US" altLang="zh-TW" sz="4800" b="1" dirty="0">
                <a:solidFill>
                  <a:srgbClr val="FF0000"/>
                </a:solidFill>
                <a:latin typeface="Calibri" panose="020F0502020204030204" pitchFamily="34" charset="0"/>
                <a:cs typeface="Calibri" panose="020F0502020204030204" pitchFamily="34" charset="0"/>
              </a:rPr>
              <a:t> </a:t>
            </a:r>
            <a:r>
              <a:rPr lang="en-US" altLang="zh-TW" sz="4800" dirty="0">
                <a:latin typeface="Calibri" panose="020F0502020204030204" pitchFamily="34" charset="0"/>
                <a:cs typeface="Calibri" panose="020F0502020204030204" pitchFamily="34" charset="0"/>
              </a:rPr>
              <a:t>What a weekend!</a:t>
            </a:r>
            <a:endParaRPr lang="zh-TW" altLang="en-US" sz="4800" dirty="0">
              <a:latin typeface="Calibri" panose="020F0502020204030204" pitchFamily="34" charset="0"/>
              <a:cs typeface="Calibri" panose="020F0502020204030204" pitchFamily="34" charset="0"/>
            </a:endParaRPr>
          </a:p>
        </p:txBody>
      </p:sp>
      <p:pic>
        <p:nvPicPr>
          <p:cNvPr id="14" name="圖片 13">
            <a:extLst>
              <a:ext uri="{FF2B5EF4-FFF2-40B4-BE49-F238E27FC236}">
                <a16:creationId xmlns:a16="http://schemas.microsoft.com/office/drawing/2014/main" id="{03F94B59-25F4-41E6-9609-B55C6BEFF1F4}"/>
              </a:ext>
            </a:extLst>
          </p:cNvPr>
          <p:cNvPicPr>
            <a:picLocks noChangeAspect="1"/>
          </p:cNvPicPr>
          <p:nvPr/>
        </p:nvPicPr>
        <p:blipFill>
          <a:blip r:embed="rId2"/>
          <a:stretch>
            <a:fillRect/>
          </a:stretch>
        </p:blipFill>
        <p:spPr>
          <a:xfrm>
            <a:off x="-553" y="0"/>
            <a:ext cx="741207" cy="992167"/>
          </a:xfrm>
          <a:prstGeom prst="rect">
            <a:avLst/>
          </a:prstGeom>
        </p:spPr>
      </p:pic>
      <p:sp>
        <p:nvSpPr>
          <p:cNvPr id="23" name="矩形 22">
            <a:extLst>
              <a:ext uri="{FF2B5EF4-FFF2-40B4-BE49-F238E27FC236}">
                <a16:creationId xmlns:a16="http://schemas.microsoft.com/office/drawing/2014/main" id="{F7FDE21D-31AF-4555-8128-CD50834D846E}"/>
              </a:ext>
            </a:extLst>
          </p:cNvPr>
          <p:cNvSpPr/>
          <p:nvPr/>
        </p:nvSpPr>
        <p:spPr>
          <a:xfrm>
            <a:off x="337970" y="1680346"/>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Jenna’s computer has made a mess of her blog. Put the text in the correct order. Write numbers next to the lines.</a:t>
            </a:r>
            <a:endParaRPr lang="zh-TW" altLang="en-US" sz="2000" dirty="0">
              <a:latin typeface="Calibri" panose="020F0502020204030204" pitchFamily="34" charset="0"/>
              <a:cs typeface="Calibri" panose="020F0502020204030204" pitchFamily="34" charset="0"/>
            </a:endParaRPr>
          </a:p>
        </p:txBody>
      </p:sp>
      <p:sp>
        <p:nvSpPr>
          <p:cNvPr id="24" name="矩形 23">
            <a:extLst>
              <a:ext uri="{FF2B5EF4-FFF2-40B4-BE49-F238E27FC236}">
                <a16:creationId xmlns:a16="http://schemas.microsoft.com/office/drawing/2014/main" id="{2DD92B93-B72C-4425-9009-20F601A86D3A}"/>
              </a:ext>
            </a:extLst>
          </p:cNvPr>
          <p:cNvSpPr/>
          <p:nvPr/>
        </p:nvSpPr>
        <p:spPr>
          <a:xfrm>
            <a:off x="327486" y="1119967"/>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Writing</a:t>
            </a:r>
            <a:r>
              <a:rPr lang="en-US" altLang="zh-TW" sz="3200" b="1" i="1" dirty="0">
                <a:solidFill>
                  <a:schemeClr val="tx1">
                    <a:lumMod val="65000"/>
                    <a:lumOff val="35000"/>
                  </a:schemeClr>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a blog post</a:t>
            </a:r>
            <a:endParaRPr lang="zh-TW" altLang="en-US" sz="3200" b="1" dirty="0">
              <a:solidFill>
                <a:schemeClr val="tx1">
                  <a:lumMod val="65000"/>
                  <a:lumOff val="35000"/>
                </a:schemeClr>
              </a:solidFill>
              <a:latin typeface="Calibri" panose="020F0502020204030204" pitchFamily="34" charset="0"/>
            </a:endParaRPr>
          </a:p>
        </p:txBody>
      </p:sp>
      <p:pic>
        <p:nvPicPr>
          <p:cNvPr id="7170" name="Picture 2"/>
          <p:cNvPicPr>
            <a:picLocks noChangeAspect="1" noChangeArrowheads="1"/>
          </p:cNvPicPr>
          <p:nvPr/>
        </p:nvPicPr>
        <p:blipFill rotWithShape="1">
          <a:blip r:embed="rId3"/>
          <a:srcRect l="9360" r="7051" b="88446"/>
          <a:stretch/>
        </p:blipFill>
        <p:spPr bwMode="auto">
          <a:xfrm>
            <a:off x="446314" y="2461810"/>
            <a:ext cx="8556172" cy="412017"/>
          </a:xfrm>
          <a:prstGeom prst="rect">
            <a:avLst/>
          </a:prstGeom>
          <a:noFill/>
          <a:ln w="9525">
            <a:noFill/>
            <a:miter lim="800000"/>
            <a:headEnd/>
            <a:tailEnd/>
          </a:ln>
        </p:spPr>
      </p:pic>
      <p:sp>
        <p:nvSpPr>
          <p:cNvPr id="2" name="矩形 1">
            <a:extLst>
              <a:ext uri="{FF2B5EF4-FFF2-40B4-BE49-F238E27FC236}">
                <a16:creationId xmlns:a16="http://schemas.microsoft.com/office/drawing/2014/main" id="{C0C40226-519C-4C7A-A3A1-4E642F35FB92}"/>
              </a:ext>
            </a:extLst>
          </p:cNvPr>
          <p:cNvSpPr/>
          <p:nvPr/>
        </p:nvSpPr>
        <p:spPr>
          <a:xfrm>
            <a:off x="446314" y="2892975"/>
            <a:ext cx="7500257" cy="3416320"/>
          </a:xfrm>
          <a:prstGeom prst="rect">
            <a:avLst/>
          </a:prstGeom>
        </p:spPr>
        <p:txBody>
          <a:bodyPr wrap="square">
            <a:spAutoFit/>
          </a:bodyPr>
          <a:lstStyle/>
          <a:p>
            <a:pPr>
              <a:lnSpc>
                <a:spcPts val="2100"/>
              </a:lnSpc>
            </a:pPr>
            <a:r>
              <a:rPr lang="en-US" altLang="zh-TW" dirty="0">
                <a:latin typeface="Calibri" panose="020F0502020204030204" pitchFamily="34" charset="0"/>
              </a:rPr>
              <a:t>Well, that certainly was a weekend to remember! After months of embarking on a new life. The entire experience was </a:t>
            </a:r>
            <a:r>
              <a:rPr lang="en-US" altLang="zh-TW" u="sng" dirty="0">
                <a:latin typeface="Calibri" panose="020F0502020204030204" pitchFamily="34" charset="0"/>
              </a:rPr>
              <a:t>here</a:t>
            </a:r>
            <a:r>
              <a:rPr lang="en-US" altLang="zh-TW" dirty="0">
                <a:latin typeface="Calibri" panose="020F0502020204030204" pitchFamily="34" charset="0"/>
              </a:rPr>
              <a:t>.</a:t>
            </a:r>
          </a:p>
          <a:p>
            <a:pPr>
              <a:lnSpc>
                <a:spcPts val="2100"/>
              </a:lnSpc>
            </a:pPr>
            <a:r>
              <a:rPr lang="en-US" altLang="zh-TW" dirty="0">
                <a:latin typeface="Calibri" panose="020F0502020204030204" pitchFamily="34" charset="0"/>
              </a:rPr>
              <a:t>members of the </a:t>
            </a:r>
            <a:r>
              <a:rPr lang="en-US" altLang="zh-TW" i="1" dirty="0">
                <a:latin typeface="Calibri" panose="020F0502020204030204" pitchFamily="34" charset="0"/>
              </a:rPr>
              <a:t>Titanic Fanatics society</a:t>
            </a:r>
            <a:r>
              <a:rPr lang="en-US" altLang="zh-TW" dirty="0">
                <a:latin typeface="Calibri" panose="020F0502020204030204" pitchFamily="34" charset="0"/>
              </a:rPr>
              <a:t>, and we unexpectedly especially moving as I thought about all those heroic passengers On Saturday morning, we made our way to the spectacular completely packed, of course – nobody wanted to miss the centenary planning, we finally made it to Belfast to see where the whole bumped into some familiar faces on Friday evening too. The hotel was Wandering slowly through the authentically recreated cabins was </a:t>
            </a:r>
            <a:r>
              <a:rPr lang="en-US" altLang="zh-TW" i="1" dirty="0">
                <a:latin typeface="Calibri" panose="020F0502020204030204" pitchFamily="34" charset="0"/>
              </a:rPr>
              <a:t>Titanic Belfast </a:t>
            </a:r>
            <a:r>
              <a:rPr lang="en-US" altLang="zh-TW" dirty="0" err="1">
                <a:latin typeface="Calibri" panose="020F0502020204030204" pitchFamily="34" charset="0"/>
              </a:rPr>
              <a:t>centre</a:t>
            </a:r>
            <a:r>
              <a:rPr lang="en-US" altLang="zh-TW" dirty="0">
                <a:latin typeface="Calibri" panose="020F0502020204030204" pitchFamily="34" charset="0"/>
              </a:rPr>
              <a:t>. It was thrilling to see the place where </a:t>
            </a:r>
            <a:r>
              <a:rPr lang="en-US" altLang="zh-TW" i="1" dirty="0">
                <a:latin typeface="Calibri" panose="020F0502020204030204" pitchFamily="34" charset="0"/>
              </a:rPr>
              <a:t>Titanic </a:t>
            </a:r>
            <a:r>
              <a:rPr lang="en-US" altLang="zh-TW" dirty="0">
                <a:latin typeface="Calibri" panose="020F0502020204030204" pitchFamily="34" charset="0"/>
              </a:rPr>
              <a:t>was designed, built and launched a century ago.</a:t>
            </a:r>
          </a:p>
          <a:p>
            <a:pPr>
              <a:lnSpc>
                <a:spcPts val="2100"/>
              </a:lnSpc>
            </a:pPr>
            <a:r>
              <a:rPr lang="en-US" altLang="zh-TW" dirty="0">
                <a:latin typeface="Calibri" panose="020F0502020204030204" pitchFamily="34" charset="0"/>
              </a:rPr>
              <a:t>tragic </a:t>
            </a:r>
            <a:r>
              <a:rPr lang="en-US" altLang="zh-TW" i="1" dirty="0">
                <a:latin typeface="Calibri" panose="020F0502020204030204" pitchFamily="34" charset="0"/>
              </a:rPr>
              <a:t>Titanic </a:t>
            </a:r>
            <a:r>
              <a:rPr lang="en-US" altLang="zh-TW" dirty="0">
                <a:latin typeface="Calibri" panose="020F0502020204030204" pitchFamily="34" charset="0"/>
              </a:rPr>
              <a:t>story began. There were sixteen of us altogether, all unforgettable and you can see all my photos and read more weekend.</a:t>
            </a:r>
            <a:endParaRPr lang="zh-TW" altLang="en-US" dirty="0">
              <a:latin typeface="Calibri" panose="020F0502020204030204" pitchFamily="34" charset="0"/>
            </a:endParaRPr>
          </a:p>
        </p:txBody>
      </p:sp>
      <p:sp>
        <p:nvSpPr>
          <p:cNvPr id="3" name="矩形 2">
            <a:extLst>
              <a:ext uri="{FF2B5EF4-FFF2-40B4-BE49-F238E27FC236}">
                <a16:creationId xmlns:a16="http://schemas.microsoft.com/office/drawing/2014/main" id="{A622505C-1013-4C28-8458-E9CB3E8410FC}"/>
              </a:ext>
            </a:extLst>
          </p:cNvPr>
          <p:cNvSpPr/>
          <p:nvPr/>
        </p:nvSpPr>
        <p:spPr>
          <a:xfrm>
            <a:off x="7946572" y="2894339"/>
            <a:ext cx="1024616" cy="3558025"/>
          </a:xfrm>
          <a:prstGeom prst="rect">
            <a:avLst/>
          </a:prstGeom>
        </p:spPr>
        <p:txBody>
          <a:bodyPr wrap="square">
            <a:spAutoFit/>
          </a:bodyPr>
          <a:lstStyle/>
          <a:p>
            <a:pPr marL="271463" indent="-271463">
              <a:lnSpc>
                <a:spcPts val="1800"/>
              </a:lnSpc>
            </a:pPr>
            <a:r>
              <a:rPr lang="en-US" altLang="zh-TW" dirty="0">
                <a:latin typeface="Calibri" panose="020F0502020204030204" pitchFamily="34" charset="0"/>
              </a:rPr>
              <a:t>a 	____</a:t>
            </a:r>
            <a:endParaRPr lang="en-US" altLang="zh-TW" i="1" dirty="0">
              <a:latin typeface="Calibri" panose="020F0502020204030204" pitchFamily="34" charset="0"/>
            </a:endParaRPr>
          </a:p>
          <a:p>
            <a:pPr marL="271463" indent="-271463">
              <a:lnSpc>
                <a:spcPts val="1800"/>
              </a:lnSpc>
            </a:pPr>
            <a:r>
              <a:rPr lang="en-US" altLang="zh-TW" dirty="0">
                <a:latin typeface="Calibri" panose="020F0502020204030204" pitchFamily="34" charset="0"/>
              </a:rPr>
              <a:t>b 	____</a:t>
            </a:r>
          </a:p>
          <a:p>
            <a:pPr marL="271463" indent="-271463">
              <a:lnSpc>
                <a:spcPts val="1800"/>
              </a:lnSpc>
            </a:pPr>
            <a:r>
              <a:rPr lang="en-US" altLang="zh-TW" dirty="0">
                <a:latin typeface="Calibri" panose="020F0502020204030204" pitchFamily="34" charset="0"/>
              </a:rPr>
              <a:t>c 	____</a:t>
            </a:r>
          </a:p>
          <a:p>
            <a:pPr marL="271463" indent="-271463">
              <a:lnSpc>
                <a:spcPts val="1800"/>
              </a:lnSpc>
            </a:pPr>
            <a:r>
              <a:rPr lang="en-US" altLang="zh-TW" dirty="0">
                <a:latin typeface="Calibri" panose="020F0502020204030204" pitchFamily="34" charset="0"/>
              </a:rPr>
              <a:t>d 	____</a:t>
            </a:r>
          </a:p>
          <a:p>
            <a:pPr marL="271463" indent="-271463">
              <a:lnSpc>
                <a:spcPts val="1800"/>
              </a:lnSpc>
            </a:pPr>
            <a:r>
              <a:rPr lang="en-US" altLang="zh-TW" dirty="0">
                <a:latin typeface="Calibri" panose="020F0502020204030204" pitchFamily="34" charset="0"/>
              </a:rPr>
              <a:t>e	____</a:t>
            </a:r>
          </a:p>
          <a:p>
            <a:pPr marL="271463" indent="-271463">
              <a:lnSpc>
                <a:spcPts val="1800"/>
              </a:lnSpc>
            </a:pPr>
            <a:r>
              <a:rPr lang="en-US" altLang="zh-TW" dirty="0">
                <a:latin typeface="Calibri" panose="020F0502020204030204" pitchFamily="34" charset="0"/>
              </a:rPr>
              <a:t>f	____</a:t>
            </a:r>
          </a:p>
          <a:p>
            <a:pPr marL="271463" indent="-271463">
              <a:lnSpc>
                <a:spcPts val="1800"/>
              </a:lnSpc>
            </a:pPr>
            <a:r>
              <a:rPr lang="en-US" altLang="zh-TW" dirty="0">
                <a:latin typeface="Calibri" panose="020F0502020204030204" pitchFamily="34" charset="0"/>
              </a:rPr>
              <a:t>g	____</a:t>
            </a:r>
          </a:p>
          <a:p>
            <a:pPr marL="271463" indent="-271463">
              <a:lnSpc>
                <a:spcPts val="1800"/>
              </a:lnSpc>
            </a:pPr>
            <a:r>
              <a:rPr lang="en-US" altLang="zh-TW" dirty="0">
                <a:latin typeface="Calibri" panose="020F0502020204030204" pitchFamily="34" charset="0"/>
              </a:rPr>
              <a:t>h	____</a:t>
            </a:r>
          </a:p>
          <a:p>
            <a:pPr marL="271463" indent="-271463">
              <a:lnSpc>
                <a:spcPts val="1800"/>
              </a:lnSpc>
            </a:pPr>
            <a:r>
              <a:rPr lang="en-US" altLang="zh-TW" dirty="0" err="1">
                <a:latin typeface="Calibri" panose="020F0502020204030204" pitchFamily="34" charset="0"/>
              </a:rPr>
              <a:t>i</a:t>
            </a:r>
            <a:r>
              <a:rPr lang="en-US" altLang="zh-TW" dirty="0">
                <a:latin typeface="Calibri" panose="020F0502020204030204" pitchFamily="34" charset="0"/>
              </a:rPr>
              <a:t>	____</a:t>
            </a:r>
          </a:p>
          <a:p>
            <a:pPr marL="271463" indent="-271463">
              <a:lnSpc>
                <a:spcPts val="1800"/>
              </a:lnSpc>
            </a:pPr>
            <a:r>
              <a:rPr lang="en-US" altLang="zh-TW" dirty="0">
                <a:latin typeface="Calibri" panose="020F0502020204030204" pitchFamily="34" charset="0"/>
              </a:rPr>
              <a:t>j	____</a:t>
            </a:r>
          </a:p>
          <a:p>
            <a:pPr marL="271463" indent="-271463">
              <a:lnSpc>
                <a:spcPts val="1800"/>
              </a:lnSpc>
            </a:pPr>
            <a:r>
              <a:rPr lang="en-US" altLang="zh-TW" dirty="0">
                <a:latin typeface="Calibri" panose="020F0502020204030204" pitchFamily="34" charset="0"/>
              </a:rPr>
              <a:t>k	____</a:t>
            </a:r>
          </a:p>
          <a:p>
            <a:pPr marL="271463" indent="-271463">
              <a:lnSpc>
                <a:spcPts val="1800"/>
              </a:lnSpc>
            </a:pPr>
            <a:r>
              <a:rPr lang="en-US" altLang="zh-TW" dirty="0">
                <a:latin typeface="Calibri" panose="020F0502020204030204" pitchFamily="34" charset="0"/>
              </a:rPr>
              <a:t>l	____</a:t>
            </a:r>
          </a:p>
          <a:p>
            <a:pPr marL="271463" indent="-271463">
              <a:lnSpc>
                <a:spcPts val="1800"/>
              </a:lnSpc>
            </a:pPr>
            <a:r>
              <a:rPr lang="en-US" altLang="zh-TW" dirty="0">
                <a:latin typeface="Calibri" panose="020F0502020204030204" pitchFamily="34" charset="0"/>
              </a:rPr>
              <a:t>m 	____</a:t>
            </a:r>
          </a:p>
          <a:p>
            <a:pPr marL="271463" indent="-271463">
              <a:lnSpc>
                <a:spcPts val="1800"/>
              </a:lnSpc>
            </a:pPr>
            <a:r>
              <a:rPr lang="en-US" altLang="zh-TW" dirty="0">
                <a:latin typeface="Calibri" panose="020F0502020204030204" pitchFamily="34" charset="0"/>
              </a:rPr>
              <a:t>n	____</a:t>
            </a:r>
          </a:p>
          <a:p>
            <a:pPr marL="271463" indent="-271463">
              <a:lnSpc>
                <a:spcPts val="1800"/>
              </a:lnSpc>
            </a:pPr>
            <a:r>
              <a:rPr lang="en-US" altLang="zh-TW" dirty="0">
                <a:latin typeface="Calibri" panose="020F0502020204030204" pitchFamily="34" charset="0"/>
              </a:rPr>
              <a:t>o	____</a:t>
            </a:r>
            <a:endParaRPr lang="zh-TW" altLang="en-US" dirty="0">
              <a:latin typeface="Calibri" panose="020F0502020204030204" pitchFamily="34" charset="0"/>
            </a:endParaRPr>
          </a:p>
        </p:txBody>
      </p:sp>
      <p:sp>
        <p:nvSpPr>
          <p:cNvPr id="4" name="矩形 3">
            <a:extLst>
              <a:ext uri="{FF2B5EF4-FFF2-40B4-BE49-F238E27FC236}">
                <a16:creationId xmlns:a16="http://schemas.microsoft.com/office/drawing/2014/main" id="{77CABCF6-569A-4577-8313-1E528769D0E0}"/>
              </a:ext>
            </a:extLst>
          </p:cNvPr>
          <p:cNvSpPr/>
          <p:nvPr/>
        </p:nvSpPr>
        <p:spPr>
          <a:xfrm>
            <a:off x="8391800" y="2873827"/>
            <a:ext cx="301686" cy="369332"/>
          </a:xfrm>
          <a:prstGeom prst="rect">
            <a:avLst/>
          </a:prstGeom>
        </p:spPr>
        <p:txBody>
          <a:bodyPr wrap="none">
            <a:spAutoFit/>
          </a:bodyPr>
          <a:lstStyle/>
          <a:p>
            <a:r>
              <a:rPr lang="en-US" altLang="zh-TW" b="1" i="1" dirty="0">
                <a:solidFill>
                  <a:srgbClr val="C00000"/>
                </a:solidFill>
                <a:latin typeface="Calibri" panose="020F0502020204030204" pitchFamily="34" charset="0"/>
              </a:rPr>
              <a:t>1</a:t>
            </a:r>
            <a:endParaRPr lang="zh-TW" altLang="en-US" b="1" dirty="0">
              <a:solidFill>
                <a:srgbClr val="C00000"/>
              </a:solidFill>
            </a:endParaRPr>
          </a:p>
        </p:txBody>
      </p:sp>
      <p:sp>
        <p:nvSpPr>
          <p:cNvPr id="12" name="矩形 11">
            <a:extLst>
              <a:ext uri="{FF2B5EF4-FFF2-40B4-BE49-F238E27FC236}">
                <a16:creationId xmlns:a16="http://schemas.microsoft.com/office/drawing/2014/main" id="{7E8146E8-5B69-4160-92D8-7723186AFD6F}"/>
              </a:ext>
            </a:extLst>
          </p:cNvPr>
          <p:cNvSpPr/>
          <p:nvPr/>
        </p:nvSpPr>
        <p:spPr>
          <a:xfrm>
            <a:off x="8293160" y="3154975"/>
            <a:ext cx="512468" cy="3327834"/>
          </a:xfrm>
          <a:prstGeom prst="rect">
            <a:avLst/>
          </a:prstGeom>
        </p:spPr>
        <p:txBody>
          <a:bodyPr wrap="square">
            <a:spAutoFit/>
          </a:bodyPr>
          <a:lstStyle/>
          <a:p>
            <a:pPr algn="ctr">
              <a:lnSpc>
                <a:spcPts val="1800"/>
              </a:lnSpc>
            </a:pPr>
            <a:r>
              <a:rPr lang="en-US" altLang="zh-TW" sz="1600" b="1" dirty="0">
                <a:solidFill>
                  <a:srgbClr val="FF0066"/>
                </a:solidFill>
                <a:latin typeface="Segoe Print" panose="02000600000000000000" pitchFamily="2" charset="0"/>
              </a:rPr>
              <a:t>13</a:t>
            </a:r>
          </a:p>
          <a:p>
            <a:pPr algn="ctr">
              <a:lnSpc>
                <a:spcPts val="1800"/>
              </a:lnSpc>
            </a:pPr>
            <a:r>
              <a:rPr lang="en-US" altLang="zh-TW" sz="1600" b="1" dirty="0">
                <a:solidFill>
                  <a:srgbClr val="FF0066"/>
                </a:solidFill>
                <a:latin typeface="Segoe Print" panose="02000600000000000000" pitchFamily="2" charset="0"/>
              </a:rPr>
              <a:t>15</a:t>
            </a:r>
          </a:p>
          <a:p>
            <a:pPr algn="ctr">
              <a:lnSpc>
                <a:spcPts val="1800"/>
              </a:lnSpc>
            </a:pPr>
            <a:r>
              <a:rPr lang="en-US" altLang="zh-TW" sz="1600" b="1" dirty="0">
                <a:solidFill>
                  <a:srgbClr val="FF0066"/>
                </a:solidFill>
                <a:latin typeface="Segoe Print" panose="02000600000000000000" pitchFamily="2" charset="0"/>
              </a:rPr>
              <a:t>4</a:t>
            </a:r>
          </a:p>
          <a:p>
            <a:pPr algn="ctr">
              <a:lnSpc>
                <a:spcPts val="1800"/>
              </a:lnSpc>
            </a:pPr>
            <a:r>
              <a:rPr lang="en-US" altLang="zh-TW" sz="1600" b="1" dirty="0">
                <a:solidFill>
                  <a:srgbClr val="FF0066"/>
                </a:solidFill>
                <a:latin typeface="Segoe Print" panose="02000600000000000000" pitchFamily="2" charset="0"/>
              </a:rPr>
              <a:t>12</a:t>
            </a:r>
          </a:p>
          <a:p>
            <a:pPr algn="ctr">
              <a:lnSpc>
                <a:spcPts val="1800"/>
              </a:lnSpc>
            </a:pPr>
            <a:r>
              <a:rPr lang="en-US" altLang="zh-TW" sz="1600" b="1" dirty="0">
                <a:solidFill>
                  <a:srgbClr val="FF0066"/>
                </a:solidFill>
                <a:latin typeface="Segoe Print" panose="02000600000000000000" pitchFamily="2" charset="0"/>
              </a:rPr>
              <a:t>8</a:t>
            </a:r>
          </a:p>
          <a:p>
            <a:pPr algn="ctr">
              <a:lnSpc>
                <a:spcPts val="1800"/>
              </a:lnSpc>
            </a:pPr>
            <a:r>
              <a:rPr lang="en-US" altLang="zh-TW" sz="1600" b="1" dirty="0">
                <a:solidFill>
                  <a:srgbClr val="FF0066"/>
                </a:solidFill>
                <a:latin typeface="Segoe Print" panose="02000600000000000000" pitchFamily="2" charset="0"/>
              </a:rPr>
              <a:t>6</a:t>
            </a:r>
          </a:p>
          <a:p>
            <a:pPr algn="ctr">
              <a:lnSpc>
                <a:spcPts val="1800"/>
              </a:lnSpc>
            </a:pPr>
            <a:r>
              <a:rPr lang="en-US" altLang="zh-TW" sz="1600" b="1" dirty="0">
                <a:solidFill>
                  <a:srgbClr val="FF0066"/>
                </a:solidFill>
                <a:latin typeface="Segoe Print" panose="02000600000000000000" pitchFamily="2" charset="0"/>
              </a:rPr>
              <a:t>2</a:t>
            </a:r>
          </a:p>
          <a:p>
            <a:pPr algn="ctr">
              <a:lnSpc>
                <a:spcPts val="1800"/>
              </a:lnSpc>
            </a:pPr>
            <a:r>
              <a:rPr lang="en-US" altLang="zh-TW" sz="1600" b="1" dirty="0">
                <a:solidFill>
                  <a:srgbClr val="FF0066"/>
                </a:solidFill>
                <a:latin typeface="Segoe Print" panose="02000600000000000000" pitchFamily="2" charset="0"/>
              </a:rPr>
              <a:t>5</a:t>
            </a:r>
          </a:p>
          <a:p>
            <a:pPr algn="ctr">
              <a:lnSpc>
                <a:spcPts val="1800"/>
              </a:lnSpc>
            </a:pPr>
            <a:r>
              <a:rPr lang="en-US" altLang="zh-TW" sz="1600" b="1" dirty="0">
                <a:solidFill>
                  <a:srgbClr val="FF0066"/>
                </a:solidFill>
                <a:latin typeface="Segoe Print" panose="02000600000000000000" pitchFamily="2" charset="0"/>
              </a:rPr>
              <a:t>11</a:t>
            </a:r>
          </a:p>
          <a:p>
            <a:pPr algn="ctr">
              <a:lnSpc>
                <a:spcPts val="1800"/>
              </a:lnSpc>
            </a:pPr>
            <a:r>
              <a:rPr lang="en-US" altLang="zh-TW" sz="1600" b="1" dirty="0">
                <a:solidFill>
                  <a:srgbClr val="FF0066"/>
                </a:solidFill>
                <a:latin typeface="Segoe Print" panose="02000600000000000000" pitchFamily="2" charset="0"/>
              </a:rPr>
              <a:t>9</a:t>
            </a:r>
          </a:p>
          <a:p>
            <a:pPr algn="ctr">
              <a:lnSpc>
                <a:spcPts val="1800"/>
              </a:lnSpc>
            </a:pPr>
            <a:r>
              <a:rPr lang="en-US" altLang="zh-TW" sz="1600" b="1" dirty="0">
                <a:solidFill>
                  <a:srgbClr val="FF0066"/>
                </a:solidFill>
                <a:latin typeface="Segoe Print" panose="02000600000000000000" pitchFamily="2" charset="0"/>
              </a:rPr>
              <a:t>10</a:t>
            </a:r>
          </a:p>
          <a:p>
            <a:pPr algn="ctr">
              <a:lnSpc>
                <a:spcPts val="1800"/>
              </a:lnSpc>
            </a:pPr>
            <a:r>
              <a:rPr lang="en-US" altLang="zh-TW" sz="1600" b="1" dirty="0">
                <a:solidFill>
                  <a:srgbClr val="FF0066"/>
                </a:solidFill>
                <a:latin typeface="Segoe Print" panose="02000600000000000000" pitchFamily="2" charset="0"/>
              </a:rPr>
              <a:t>3</a:t>
            </a:r>
          </a:p>
          <a:p>
            <a:pPr algn="ctr">
              <a:lnSpc>
                <a:spcPts val="1800"/>
              </a:lnSpc>
            </a:pPr>
            <a:r>
              <a:rPr lang="en-US" altLang="zh-TW" sz="1600" b="1" dirty="0">
                <a:solidFill>
                  <a:srgbClr val="FF0066"/>
                </a:solidFill>
                <a:latin typeface="Segoe Print" panose="02000600000000000000" pitchFamily="2" charset="0"/>
              </a:rPr>
              <a:t>14</a:t>
            </a:r>
          </a:p>
          <a:p>
            <a:pPr algn="ctr">
              <a:lnSpc>
                <a:spcPts val="1800"/>
              </a:lnSpc>
            </a:pPr>
            <a:r>
              <a:rPr lang="en-US" altLang="zh-TW" sz="1600" b="1" dirty="0">
                <a:solidFill>
                  <a:srgbClr val="FF0066"/>
                </a:solidFill>
                <a:latin typeface="Segoe Print" panose="02000600000000000000" pitchFamily="2" charset="0"/>
              </a:rPr>
              <a:t>7</a:t>
            </a:r>
            <a:endParaRPr lang="zh-TW" altLang="en-US" sz="16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9640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left)">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wipe(left)">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wipe(left)">
                                      <p:cBhvr>
                                        <p:cTn id="42" dur="500"/>
                                        <p:tgtEl>
                                          <p:spTgt spid="1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Effect transition="in" filter="wipe(left)">
                                      <p:cBhvr>
                                        <p:cTn id="47" dur="500"/>
                                        <p:tgtEl>
                                          <p:spTgt spid="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xEl>
                                              <p:pRg st="9" end="9"/>
                                            </p:txEl>
                                          </p:spTgt>
                                        </p:tgtEl>
                                        <p:attrNameLst>
                                          <p:attrName>style.visibility</p:attrName>
                                        </p:attrNameLst>
                                      </p:cBhvr>
                                      <p:to>
                                        <p:strVal val="visible"/>
                                      </p:to>
                                    </p:set>
                                    <p:animEffect transition="in" filter="wipe(left)">
                                      <p:cBhvr>
                                        <p:cTn id="52" dur="500"/>
                                        <p:tgtEl>
                                          <p:spTgt spid="1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animEffect transition="in" filter="wipe(left)">
                                      <p:cBhvr>
                                        <p:cTn id="57" dur="500"/>
                                        <p:tgtEl>
                                          <p:spTgt spid="1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xEl>
                                              <p:pRg st="11" end="11"/>
                                            </p:txEl>
                                          </p:spTgt>
                                        </p:tgtEl>
                                        <p:attrNameLst>
                                          <p:attrName>style.visibility</p:attrName>
                                        </p:attrNameLst>
                                      </p:cBhvr>
                                      <p:to>
                                        <p:strVal val="visible"/>
                                      </p:to>
                                    </p:set>
                                    <p:animEffect transition="in" filter="wipe(left)">
                                      <p:cBhvr>
                                        <p:cTn id="62" dur="500"/>
                                        <p:tgtEl>
                                          <p:spTgt spid="1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
                                            <p:txEl>
                                              <p:pRg st="12" end="12"/>
                                            </p:txEl>
                                          </p:spTgt>
                                        </p:tgtEl>
                                        <p:attrNameLst>
                                          <p:attrName>style.visibility</p:attrName>
                                        </p:attrNameLst>
                                      </p:cBhvr>
                                      <p:to>
                                        <p:strVal val="visible"/>
                                      </p:to>
                                    </p:set>
                                    <p:animEffect transition="in" filter="wipe(left)">
                                      <p:cBhvr>
                                        <p:cTn id="67" dur="500"/>
                                        <p:tgtEl>
                                          <p:spTgt spid="1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
                                            <p:txEl>
                                              <p:pRg st="13" end="13"/>
                                            </p:txEl>
                                          </p:spTgt>
                                        </p:tgtEl>
                                        <p:attrNameLst>
                                          <p:attrName>style.visibility</p:attrName>
                                        </p:attrNameLst>
                                      </p:cBhvr>
                                      <p:to>
                                        <p:strVal val="visible"/>
                                      </p:to>
                                    </p:set>
                                    <p:animEffect transition="in" filter="wipe(left)">
                                      <p:cBhvr>
                                        <p:cTn id="72" dur="500"/>
                                        <p:tgtEl>
                                          <p:spTgt spid="1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9FB77DC-B96D-4B20-AC5B-E4E90FF87AB9}"/>
              </a:ext>
            </a:extLst>
          </p:cNvPr>
          <p:cNvSpPr/>
          <p:nvPr/>
        </p:nvSpPr>
        <p:spPr>
          <a:xfrm>
            <a:off x="668136" y="2390983"/>
            <a:ext cx="7859414" cy="3477875"/>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we finally </a:t>
            </a:r>
            <a:r>
              <a:rPr lang="en-US" altLang="zh-TW" sz="2000" b="1" dirty="0">
                <a:latin typeface="Calibri" panose="020F0502020204030204" pitchFamily="34" charset="0"/>
              </a:rPr>
              <a:t>made it to </a:t>
            </a:r>
            <a:r>
              <a:rPr lang="en-US" altLang="zh-TW" sz="2000" dirty="0">
                <a:latin typeface="Calibri" panose="020F0502020204030204" pitchFamily="34" charset="0"/>
              </a:rPr>
              <a:t>Belfast: _________________________</a:t>
            </a:r>
          </a:p>
          <a:p>
            <a:pPr marL="360000" indent="-360000">
              <a:spcBef>
                <a:spcPts val="600"/>
              </a:spcBef>
            </a:pPr>
            <a:r>
              <a:rPr lang="en-US" altLang="zh-TW" sz="2000" dirty="0">
                <a:latin typeface="Calibri" panose="020F0502020204030204" pitchFamily="34" charset="0"/>
              </a:rPr>
              <a:t>2 	</a:t>
            </a:r>
            <a:r>
              <a:rPr lang="en-US" altLang="zh-TW" sz="2000" b="1" dirty="0">
                <a:latin typeface="Calibri" panose="020F0502020204030204" pitchFamily="34" charset="0"/>
              </a:rPr>
              <a:t>tragic</a:t>
            </a:r>
            <a:r>
              <a:rPr lang="en-US" altLang="zh-TW" sz="2000" dirty="0">
                <a:latin typeface="Calibri" panose="020F0502020204030204" pitchFamily="34" charset="0"/>
              </a:rPr>
              <a:t> story: _________________________</a:t>
            </a:r>
          </a:p>
          <a:p>
            <a:pPr marL="360000" indent="-360000">
              <a:spcBef>
                <a:spcPts val="600"/>
              </a:spcBef>
            </a:pPr>
            <a:r>
              <a:rPr lang="en-US" altLang="zh-TW" sz="2000" dirty="0">
                <a:latin typeface="Calibri" panose="020F0502020204030204" pitchFamily="34" charset="0"/>
              </a:rPr>
              <a:t>3 	we </a:t>
            </a:r>
            <a:r>
              <a:rPr lang="en-US" altLang="zh-TW" sz="2000" b="1" dirty="0">
                <a:latin typeface="Calibri" panose="020F0502020204030204" pitchFamily="34" charset="0"/>
              </a:rPr>
              <a:t>bumped into </a:t>
            </a:r>
            <a:r>
              <a:rPr lang="en-US" altLang="zh-TW" sz="2000" dirty="0">
                <a:latin typeface="Calibri" panose="020F0502020204030204" pitchFamily="34" charset="0"/>
              </a:rPr>
              <a:t>some </a:t>
            </a:r>
            <a:r>
              <a:rPr lang="en-US" altLang="zh-TW" sz="2000" b="1" dirty="0">
                <a:latin typeface="Calibri" panose="020F0502020204030204" pitchFamily="34" charset="0"/>
              </a:rPr>
              <a:t>familiar faces</a:t>
            </a:r>
            <a:r>
              <a:rPr lang="en-US" altLang="zh-TW" sz="2000" dirty="0">
                <a:latin typeface="Calibri" panose="020F0502020204030204" pitchFamily="34" charset="0"/>
              </a:rPr>
              <a:t>: _________________________</a:t>
            </a:r>
          </a:p>
          <a:p>
            <a:pPr marL="360000" indent="-360000">
              <a:spcBef>
                <a:spcPts val="600"/>
              </a:spcBef>
            </a:pPr>
            <a:r>
              <a:rPr lang="en-US" altLang="zh-TW" sz="2000" dirty="0">
                <a:latin typeface="Calibri" panose="020F0502020204030204" pitchFamily="34" charset="0"/>
              </a:rPr>
              <a:t>4 	packed: _________________________</a:t>
            </a:r>
          </a:p>
          <a:p>
            <a:pPr marL="360000" indent="-360000">
              <a:spcBef>
                <a:spcPts val="600"/>
              </a:spcBef>
            </a:pPr>
            <a:r>
              <a:rPr lang="en-US" altLang="zh-TW" sz="2000" dirty="0">
                <a:latin typeface="Calibri" panose="020F0502020204030204" pitchFamily="34" charset="0"/>
              </a:rPr>
              <a:t>5 	we </a:t>
            </a:r>
            <a:r>
              <a:rPr lang="en-US" altLang="zh-TW" sz="2000" b="1" dirty="0">
                <a:latin typeface="Calibri" panose="020F0502020204030204" pitchFamily="34" charset="0"/>
              </a:rPr>
              <a:t>made our way </a:t>
            </a:r>
            <a:r>
              <a:rPr lang="en-US" altLang="zh-TW" sz="2000" dirty="0">
                <a:latin typeface="Calibri" panose="020F0502020204030204" pitchFamily="34" charset="0"/>
              </a:rPr>
              <a:t>to: _________________________</a:t>
            </a:r>
          </a:p>
          <a:p>
            <a:pPr marL="360000" indent="-360000">
              <a:spcBef>
                <a:spcPts val="600"/>
              </a:spcBef>
            </a:pPr>
            <a:r>
              <a:rPr lang="en-US" altLang="zh-TW" sz="2000" dirty="0">
                <a:latin typeface="Calibri" panose="020F0502020204030204" pitchFamily="34" charset="0"/>
              </a:rPr>
              <a:t>6 	spectacular: _________________________</a:t>
            </a:r>
          </a:p>
          <a:p>
            <a:pPr marL="360000" indent="-360000">
              <a:spcBef>
                <a:spcPts val="600"/>
              </a:spcBef>
            </a:pPr>
            <a:r>
              <a:rPr lang="en-US" altLang="zh-TW" sz="2000" dirty="0">
                <a:latin typeface="Calibri" panose="020F0502020204030204" pitchFamily="34" charset="0"/>
              </a:rPr>
              <a:t>7 	thrilling: _________________________</a:t>
            </a:r>
          </a:p>
          <a:p>
            <a:pPr marL="360000" indent="-360000">
              <a:spcBef>
                <a:spcPts val="600"/>
              </a:spcBef>
            </a:pPr>
            <a:r>
              <a:rPr lang="en-US" altLang="zh-TW" sz="2000" dirty="0">
                <a:latin typeface="Calibri" panose="020F0502020204030204" pitchFamily="34" charset="0"/>
              </a:rPr>
              <a:t>8 	moving: _________________________</a:t>
            </a:r>
          </a:p>
          <a:p>
            <a:pPr marL="360000" indent="-360000">
              <a:spcBef>
                <a:spcPts val="600"/>
              </a:spcBef>
            </a:pPr>
            <a:r>
              <a:rPr lang="en-US" altLang="zh-TW" sz="2000" dirty="0">
                <a:latin typeface="Calibri" panose="020F0502020204030204" pitchFamily="34" charset="0"/>
              </a:rPr>
              <a:t>9	</a:t>
            </a:r>
            <a:r>
              <a:rPr lang="en-US" altLang="zh-TW" sz="2000" b="1" dirty="0">
                <a:latin typeface="Calibri" panose="020F0502020204030204" pitchFamily="34" charset="0"/>
              </a:rPr>
              <a:t>embarking on </a:t>
            </a:r>
            <a:r>
              <a:rPr lang="en-US" altLang="zh-TW" sz="2000" dirty="0">
                <a:latin typeface="Calibri" panose="020F0502020204030204" pitchFamily="34" charset="0"/>
              </a:rPr>
              <a:t>a new life: _________________________</a:t>
            </a: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26</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3DDB23E-B110-433E-BF6B-2529E729C9CA}"/>
              </a:ext>
            </a:extLst>
          </p:cNvPr>
          <p:cNvSpPr/>
          <p:nvPr/>
        </p:nvSpPr>
        <p:spPr>
          <a:xfrm>
            <a:off x="304909" y="343300"/>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Writing skill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interesting language</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4EC68483-3033-44A9-B542-62DC5BCB8812}"/>
              </a:ext>
            </a:extLst>
          </p:cNvPr>
          <p:cNvSpPr/>
          <p:nvPr/>
        </p:nvSpPr>
        <p:spPr>
          <a:xfrm>
            <a:off x="5082677" y="2441260"/>
            <a:ext cx="1463903"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arrived in</a:t>
            </a:r>
          </a:p>
        </p:txBody>
      </p:sp>
      <p:sp>
        <p:nvSpPr>
          <p:cNvPr id="6" name="矩形 5">
            <a:extLst>
              <a:ext uri="{FF2B5EF4-FFF2-40B4-BE49-F238E27FC236}">
                <a16:creationId xmlns:a16="http://schemas.microsoft.com/office/drawing/2014/main" id="{CBB04C06-4507-4D0F-9D58-5014F92435DC}"/>
              </a:ext>
            </a:extLst>
          </p:cNvPr>
          <p:cNvSpPr/>
          <p:nvPr/>
        </p:nvSpPr>
        <p:spPr>
          <a:xfrm>
            <a:off x="296662" y="853080"/>
            <a:ext cx="8532000" cy="400110"/>
          </a:xfrm>
          <a:prstGeom prst="rect">
            <a:avLst/>
          </a:prstGeom>
        </p:spPr>
        <p:txBody>
          <a:bodyPr wrap="square">
            <a:spAutoFit/>
          </a:bodyPr>
          <a:lstStyle/>
          <a:p>
            <a:pPr marL="358775" indent="-358775"/>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Match these words with the expressions Jenna used.</a:t>
            </a:r>
            <a:endParaRPr lang="zh-TW" altLang="en-US" sz="2000" dirty="0">
              <a:latin typeface="Calibri" panose="020F0502020204030204" pitchFamily="34" charset="0"/>
              <a:cs typeface="Calibri" panose="020F0502020204030204" pitchFamily="34" charset="0"/>
            </a:endParaRPr>
          </a:p>
        </p:txBody>
      </p:sp>
      <p:pic>
        <p:nvPicPr>
          <p:cNvPr id="8194" name="Picture 2"/>
          <p:cNvPicPr>
            <a:picLocks noChangeAspect="1" noChangeArrowheads="1"/>
          </p:cNvPicPr>
          <p:nvPr/>
        </p:nvPicPr>
        <p:blipFill>
          <a:blip r:embed="rId2"/>
          <a:srcRect/>
          <a:stretch>
            <a:fillRect/>
          </a:stretch>
        </p:blipFill>
        <p:spPr bwMode="auto">
          <a:xfrm>
            <a:off x="733645" y="1374105"/>
            <a:ext cx="5479868" cy="894248"/>
          </a:xfrm>
          <a:prstGeom prst="rect">
            <a:avLst/>
          </a:prstGeom>
          <a:noFill/>
          <a:ln w="9525">
            <a:noFill/>
            <a:miter lim="800000"/>
            <a:headEnd/>
            <a:tailEnd/>
          </a:ln>
        </p:spPr>
      </p:pic>
      <p:sp>
        <p:nvSpPr>
          <p:cNvPr id="10" name="矩形 9">
            <a:extLst>
              <a:ext uri="{FF2B5EF4-FFF2-40B4-BE49-F238E27FC236}">
                <a16:creationId xmlns:a16="http://schemas.microsoft.com/office/drawing/2014/main" id="{4EC68483-3033-44A9-B542-62DC5BCB8812}"/>
              </a:ext>
            </a:extLst>
          </p:cNvPr>
          <p:cNvSpPr/>
          <p:nvPr/>
        </p:nvSpPr>
        <p:spPr>
          <a:xfrm>
            <a:off x="3696732" y="2822110"/>
            <a:ext cx="1006703"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sad</a:t>
            </a:r>
          </a:p>
        </p:txBody>
      </p:sp>
      <p:sp>
        <p:nvSpPr>
          <p:cNvPr id="11" name="矩形 10">
            <a:extLst>
              <a:ext uri="{FF2B5EF4-FFF2-40B4-BE49-F238E27FC236}">
                <a16:creationId xmlns:a16="http://schemas.microsoft.com/office/drawing/2014/main" id="{4EC68483-3033-44A9-B542-62DC5BCB8812}"/>
              </a:ext>
            </a:extLst>
          </p:cNvPr>
          <p:cNvSpPr/>
          <p:nvPr/>
        </p:nvSpPr>
        <p:spPr>
          <a:xfrm>
            <a:off x="5563834" y="3215899"/>
            <a:ext cx="2357294"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met some friends</a:t>
            </a:r>
          </a:p>
        </p:txBody>
      </p:sp>
      <p:sp>
        <p:nvSpPr>
          <p:cNvPr id="13" name="矩形 12">
            <a:extLst>
              <a:ext uri="{FF2B5EF4-FFF2-40B4-BE49-F238E27FC236}">
                <a16:creationId xmlns:a16="http://schemas.microsoft.com/office/drawing/2014/main" id="{4EC68483-3033-44A9-B542-62DC5BCB8812}"/>
              </a:ext>
            </a:extLst>
          </p:cNvPr>
          <p:cNvSpPr/>
          <p:nvPr/>
        </p:nvSpPr>
        <p:spPr>
          <a:xfrm>
            <a:off x="2728870" y="3582103"/>
            <a:ext cx="1726172"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full of people</a:t>
            </a:r>
          </a:p>
        </p:txBody>
      </p:sp>
      <p:sp>
        <p:nvSpPr>
          <p:cNvPr id="14" name="矩形 13">
            <a:extLst>
              <a:ext uri="{FF2B5EF4-FFF2-40B4-BE49-F238E27FC236}">
                <a16:creationId xmlns:a16="http://schemas.microsoft.com/office/drawing/2014/main" id="{4EC68483-3033-44A9-B542-62DC5BCB8812}"/>
              </a:ext>
            </a:extLst>
          </p:cNvPr>
          <p:cNvSpPr/>
          <p:nvPr/>
        </p:nvSpPr>
        <p:spPr>
          <a:xfrm>
            <a:off x="4504507" y="3953088"/>
            <a:ext cx="939363"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went</a:t>
            </a:r>
          </a:p>
        </p:txBody>
      </p:sp>
      <p:sp>
        <p:nvSpPr>
          <p:cNvPr id="15" name="矩形 14">
            <a:extLst>
              <a:ext uri="{FF2B5EF4-FFF2-40B4-BE49-F238E27FC236}">
                <a16:creationId xmlns:a16="http://schemas.microsoft.com/office/drawing/2014/main" id="{4EC68483-3033-44A9-B542-62DC5BCB8812}"/>
              </a:ext>
            </a:extLst>
          </p:cNvPr>
          <p:cNvSpPr/>
          <p:nvPr/>
        </p:nvSpPr>
        <p:spPr>
          <a:xfrm>
            <a:off x="3233598" y="4334707"/>
            <a:ext cx="1417828"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amazing</a:t>
            </a:r>
          </a:p>
        </p:txBody>
      </p:sp>
      <p:sp>
        <p:nvSpPr>
          <p:cNvPr id="17" name="矩形 16">
            <a:extLst>
              <a:ext uri="{FF2B5EF4-FFF2-40B4-BE49-F238E27FC236}">
                <a16:creationId xmlns:a16="http://schemas.microsoft.com/office/drawing/2014/main" id="{4EC68483-3033-44A9-B542-62DC5BCB8812}"/>
              </a:ext>
            </a:extLst>
          </p:cNvPr>
          <p:cNvSpPr/>
          <p:nvPr/>
        </p:nvSpPr>
        <p:spPr>
          <a:xfrm>
            <a:off x="3049000" y="4728497"/>
            <a:ext cx="1173279"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exciting</a:t>
            </a:r>
          </a:p>
        </p:txBody>
      </p:sp>
      <p:sp>
        <p:nvSpPr>
          <p:cNvPr id="18" name="矩形 17">
            <a:extLst>
              <a:ext uri="{FF2B5EF4-FFF2-40B4-BE49-F238E27FC236}">
                <a16:creationId xmlns:a16="http://schemas.microsoft.com/office/drawing/2014/main" id="{4EC68483-3033-44A9-B542-62DC5BCB8812}"/>
              </a:ext>
            </a:extLst>
          </p:cNvPr>
          <p:cNvSpPr/>
          <p:nvPr/>
        </p:nvSpPr>
        <p:spPr>
          <a:xfrm>
            <a:off x="2877726" y="5101406"/>
            <a:ext cx="1513521"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emotional</a:t>
            </a:r>
          </a:p>
        </p:txBody>
      </p:sp>
      <p:sp>
        <p:nvSpPr>
          <p:cNvPr id="19" name="矩形 18">
            <a:extLst>
              <a:ext uri="{FF2B5EF4-FFF2-40B4-BE49-F238E27FC236}">
                <a16:creationId xmlns:a16="http://schemas.microsoft.com/office/drawing/2014/main" id="{4EC68483-3033-44A9-B542-62DC5BCB8812}"/>
              </a:ext>
            </a:extLst>
          </p:cNvPr>
          <p:cNvSpPr/>
          <p:nvPr/>
        </p:nvSpPr>
        <p:spPr>
          <a:xfrm>
            <a:off x="4678092" y="5470916"/>
            <a:ext cx="1364666"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starting</a:t>
            </a:r>
          </a:p>
        </p:txBody>
      </p:sp>
    </p:spTree>
    <p:extLst>
      <p:ext uri="{BB962C8B-B14F-4D97-AF65-F5344CB8AC3E}">
        <p14:creationId xmlns:p14="http://schemas.microsoft.com/office/powerpoint/2010/main" val="237115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left)">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left)">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wipe(left)">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wipe(left)">
                                      <p:cBhvr>
                                        <p:cTn id="42" dur="500"/>
                                        <p:tgtEl>
                                          <p:spTgt spid="1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left)">
                                      <p:cBhvr>
                                        <p:cTn id="4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11" grpId="0" build="p"/>
      <p:bldP spid="13" grpId="0" build="p"/>
      <p:bldP spid="14" grpId="0" build="p"/>
      <p:bldP spid="15" grpId="0" build="p"/>
      <p:bldP spid="17" grpId="0" build="p"/>
      <p:bldP spid="18" grpId="0" build="p"/>
      <p:bldP spid="1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26</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7A8F2137-9334-4C1E-A716-83E69CAA3474}"/>
              </a:ext>
            </a:extLst>
          </p:cNvPr>
          <p:cNvSpPr/>
          <p:nvPr/>
        </p:nvSpPr>
        <p:spPr>
          <a:xfrm>
            <a:off x="304909" y="343300"/>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some of the words Jenna used from Exercise 2a.</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DB8B0E2A-32A9-407D-9506-0E1B2608BD9C}"/>
              </a:ext>
            </a:extLst>
          </p:cNvPr>
          <p:cNvSpPr/>
          <p:nvPr/>
        </p:nvSpPr>
        <p:spPr>
          <a:xfrm>
            <a:off x="657651" y="1147799"/>
            <a:ext cx="8136391" cy="2631490"/>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The new building is ____________________.</a:t>
            </a:r>
          </a:p>
          <a:p>
            <a:pPr marL="360000" indent="-360000">
              <a:spcBef>
                <a:spcPts val="600"/>
              </a:spcBef>
            </a:pPr>
            <a:r>
              <a:rPr lang="en-US" altLang="zh-TW" sz="2000" dirty="0">
                <a:latin typeface="Calibri" panose="020F0502020204030204" pitchFamily="34" charset="0"/>
              </a:rPr>
              <a:t>2 	I ____________________ my boss at the cinema.</a:t>
            </a:r>
          </a:p>
          <a:p>
            <a:pPr marL="360000" indent="-360000">
              <a:spcBef>
                <a:spcPts val="600"/>
              </a:spcBef>
            </a:pPr>
            <a:r>
              <a:rPr lang="en-US" altLang="zh-TW" sz="2000" dirty="0">
                <a:latin typeface="Calibri" panose="020F0502020204030204" pitchFamily="34" charset="0"/>
              </a:rPr>
              <a:t>3 	It was rush hour, so the bus was ____________________.</a:t>
            </a:r>
          </a:p>
          <a:p>
            <a:pPr marL="360000" indent="-360000">
              <a:spcBef>
                <a:spcPts val="600"/>
              </a:spcBef>
            </a:pPr>
            <a:r>
              <a:rPr lang="en-US" altLang="zh-TW" sz="2000" dirty="0">
                <a:latin typeface="Calibri" panose="020F0502020204030204" pitchFamily="34" charset="0"/>
              </a:rPr>
              <a:t>4 	I got on the train and ____________________ to my seat.</a:t>
            </a:r>
          </a:p>
          <a:p>
            <a:pPr marL="360000" indent="-360000">
              <a:spcBef>
                <a:spcPts val="600"/>
              </a:spcBef>
            </a:pPr>
            <a:r>
              <a:rPr lang="en-US" altLang="zh-TW" sz="2000" dirty="0">
                <a:latin typeface="Calibri" panose="020F0502020204030204" pitchFamily="34" charset="0"/>
              </a:rPr>
              <a:t>5	 I was surprised to see ____________________ at the exhibition.</a:t>
            </a:r>
          </a:p>
          <a:p>
            <a:pPr marL="360000" indent="-360000">
              <a:spcBef>
                <a:spcPts val="600"/>
              </a:spcBef>
            </a:pPr>
            <a:r>
              <a:rPr lang="en-US" altLang="zh-TW" sz="2000" dirty="0">
                <a:latin typeface="Calibri" panose="020F0502020204030204" pitchFamily="34" charset="0"/>
              </a:rPr>
              <a:t>6 	This young boy had a ____________________ life before going to America.</a:t>
            </a:r>
            <a:endParaRPr lang="zh-TW" altLang="en-US" sz="2000" dirty="0">
              <a:latin typeface="Calibri" panose="020F0502020204030204" pitchFamily="34" charset="0"/>
            </a:endParaRPr>
          </a:p>
        </p:txBody>
      </p:sp>
      <p:sp>
        <p:nvSpPr>
          <p:cNvPr id="22" name="矩形 21">
            <a:extLst>
              <a:ext uri="{FF2B5EF4-FFF2-40B4-BE49-F238E27FC236}">
                <a16:creationId xmlns:a16="http://schemas.microsoft.com/office/drawing/2014/main" id="{ED8DC1DD-5AF9-440E-AE59-470B7A53E201}"/>
              </a:ext>
            </a:extLst>
          </p:cNvPr>
          <p:cNvSpPr/>
          <p:nvPr/>
        </p:nvSpPr>
        <p:spPr>
          <a:xfrm>
            <a:off x="3626469" y="1191802"/>
            <a:ext cx="167871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spectacular</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15EEFC37-B0A0-4E88-A41D-84C8A2336F70}"/>
              </a:ext>
            </a:extLst>
          </p:cNvPr>
          <p:cNvSpPr/>
          <p:nvPr/>
        </p:nvSpPr>
        <p:spPr>
          <a:xfrm>
            <a:off x="1612733" y="1574175"/>
            <a:ext cx="175063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bumped into</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C692F2A4-57A0-48DF-8B93-D74AFA04E9E9}"/>
              </a:ext>
            </a:extLst>
          </p:cNvPr>
          <p:cNvSpPr/>
          <p:nvPr/>
        </p:nvSpPr>
        <p:spPr>
          <a:xfrm>
            <a:off x="5153608" y="1952833"/>
            <a:ext cx="123692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packed</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F043B5D6-678C-4E7B-A101-17146ED825BD}"/>
              </a:ext>
            </a:extLst>
          </p:cNvPr>
          <p:cNvSpPr/>
          <p:nvPr/>
        </p:nvSpPr>
        <p:spPr>
          <a:xfrm>
            <a:off x="3591931" y="2314611"/>
            <a:ext cx="198693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made my way</a:t>
            </a:r>
            <a:endParaRPr lang="zh-TW" altLang="en-US" b="1" dirty="0">
              <a:solidFill>
                <a:srgbClr val="FF0066"/>
              </a:solidFill>
              <a:latin typeface="Segoe Print" panose="02000600000000000000" pitchFamily="2" charset="0"/>
            </a:endParaRPr>
          </a:p>
        </p:txBody>
      </p:sp>
      <p:sp>
        <p:nvSpPr>
          <p:cNvPr id="26" name="矩形 25">
            <a:extLst>
              <a:ext uri="{FF2B5EF4-FFF2-40B4-BE49-F238E27FC236}">
                <a16:creationId xmlns:a16="http://schemas.microsoft.com/office/drawing/2014/main" id="{23C5D720-97DB-432C-9065-5882B2CC8927}"/>
              </a:ext>
            </a:extLst>
          </p:cNvPr>
          <p:cNvSpPr/>
          <p:nvPr/>
        </p:nvSpPr>
        <p:spPr>
          <a:xfrm>
            <a:off x="3804100" y="2716550"/>
            <a:ext cx="190474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familiar faces</a:t>
            </a:r>
            <a:endParaRPr lang="zh-TW" altLang="en-US" b="1" dirty="0">
              <a:solidFill>
                <a:srgbClr val="FF0066"/>
              </a:solidFill>
              <a:latin typeface="Segoe Print" panose="02000600000000000000" pitchFamily="2" charset="0"/>
            </a:endParaRPr>
          </a:p>
        </p:txBody>
      </p:sp>
      <p:sp>
        <p:nvSpPr>
          <p:cNvPr id="27" name="矩形 26">
            <a:extLst>
              <a:ext uri="{FF2B5EF4-FFF2-40B4-BE49-F238E27FC236}">
                <a16:creationId xmlns:a16="http://schemas.microsoft.com/office/drawing/2014/main" id="{DCF49A40-521E-444E-85D8-29886D542781}"/>
              </a:ext>
            </a:extLst>
          </p:cNvPr>
          <p:cNvSpPr/>
          <p:nvPr/>
        </p:nvSpPr>
        <p:spPr>
          <a:xfrm>
            <a:off x="4223744" y="3091636"/>
            <a:ext cx="94205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tragic</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56958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26</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words. Find four words to describe:</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2DD30982-2A17-4AE5-8B75-3D16EA4FBF92}"/>
              </a:ext>
            </a:extLst>
          </p:cNvPr>
          <p:cNvSpPr/>
          <p:nvPr/>
        </p:nvSpPr>
        <p:spPr>
          <a:xfrm>
            <a:off x="665344" y="817138"/>
            <a:ext cx="8128697" cy="247760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a view: ____________, ____________, ____________, ____________ </a:t>
            </a:r>
          </a:p>
          <a:p>
            <a:pPr marL="360000" indent="-360000">
              <a:spcBef>
                <a:spcPts val="600"/>
              </a:spcBef>
            </a:pPr>
            <a:r>
              <a:rPr lang="en-US" altLang="zh-TW" sz="2000" dirty="0">
                <a:latin typeface="Calibri" panose="020F0502020204030204" pitchFamily="34" charset="0"/>
              </a:rPr>
              <a:t>2	an experience: ____________, ____________, ____________, ____________ </a:t>
            </a:r>
          </a:p>
          <a:p>
            <a:pPr marL="360000" indent="-360000">
              <a:spcBef>
                <a:spcPts val="600"/>
              </a:spcBef>
            </a:pPr>
            <a:r>
              <a:rPr lang="en-US" altLang="zh-TW" sz="2000" dirty="0">
                <a:latin typeface="Calibri" panose="020F0502020204030204" pitchFamily="34" charset="0"/>
              </a:rPr>
              <a:t>3 	a place you are in: ____________, ____________, ____________, ____________ </a:t>
            </a:r>
          </a:p>
          <a:p>
            <a:pPr marL="360000" indent="-360000">
              <a:spcBef>
                <a:spcPts val="600"/>
              </a:spcBef>
            </a:pPr>
            <a:r>
              <a:rPr lang="en-US" altLang="zh-TW" sz="2000" dirty="0">
                <a:latin typeface="Calibri" panose="020F0502020204030204" pitchFamily="34" charset="0"/>
              </a:rPr>
              <a:t>4 	ways of ‘going’: ____________, ____________, ____________, ____________ </a:t>
            </a:r>
          </a:p>
        </p:txBody>
      </p:sp>
      <p:sp>
        <p:nvSpPr>
          <p:cNvPr id="11" name="矩形 10">
            <a:extLst>
              <a:ext uri="{FF2B5EF4-FFF2-40B4-BE49-F238E27FC236}">
                <a16:creationId xmlns:a16="http://schemas.microsoft.com/office/drawing/2014/main" id="{94A508F1-40C1-48C7-B7FC-17D9CBCE99E7}"/>
              </a:ext>
            </a:extLst>
          </p:cNvPr>
          <p:cNvSpPr/>
          <p:nvPr/>
        </p:nvSpPr>
        <p:spPr>
          <a:xfrm>
            <a:off x="2138405" y="866510"/>
            <a:ext cx="1114408" cy="369332"/>
          </a:xfrm>
          <a:prstGeom prst="rect">
            <a:avLst/>
          </a:prstGeom>
        </p:spPr>
        <p:txBody>
          <a:bodyPr wrap="none">
            <a:spAutoFit/>
          </a:bodyPr>
          <a:lstStyle/>
          <a:p>
            <a:r>
              <a:rPr lang="fr-FR" altLang="zh-TW" b="1" dirty="0">
                <a:solidFill>
                  <a:srgbClr val="FF0066"/>
                </a:solidFill>
                <a:latin typeface="Segoe Print" panose="02000600000000000000" pitchFamily="2" charset="0"/>
              </a:rPr>
              <a:t>fabulous</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id="{7114EDA5-0AC2-4A04-A72E-E539DC74DCA2}"/>
              </a:ext>
            </a:extLst>
          </p:cNvPr>
          <p:cNvSpPr/>
          <p:nvPr/>
        </p:nvSpPr>
        <p:spPr>
          <a:xfrm>
            <a:off x="3631002" y="865307"/>
            <a:ext cx="1374094" cy="369332"/>
          </a:xfrm>
          <a:prstGeom prst="rect">
            <a:avLst/>
          </a:prstGeom>
        </p:spPr>
        <p:txBody>
          <a:bodyPr wrap="none">
            <a:spAutoFit/>
          </a:bodyPr>
          <a:lstStyle/>
          <a:p>
            <a:r>
              <a:rPr lang="fr-FR" altLang="zh-TW" b="1" dirty="0">
                <a:solidFill>
                  <a:srgbClr val="FF0066"/>
                </a:solidFill>
                <a:latin typeface="Segoe Print" panose="02000600000000000000" pitchFamily="2" charset="0"/>
              </a:rPr>
              <a:t>impressive</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2E77BAFE-CE14-4C4D-9F23-B0BAB581D6D3}"/>
              </a:ext>
            </a:extLst>
          </p:cNvPr>
          <p:cNvSpPr/>
          <p:nvPr/>
        </p:nvSpPr>
        <p:spPr>
          <a:xfrm>
            <a:off x="5200558" y="883910"/>
            <a:ext cx="1547218" cy="369332"/>
          </a:xfrm>
          <a:prstGeom prst="rect">
            <a:avLst/>
          </a:prstGeom>
        </p:spPr>
        <p:txBody>
          <a:bodyPr wrap="none">
            <a:spAutoFit/>
          </a:bodyPr>
          <a:lstStyle/>
          <a:p>
            <a:r>
              <a:rPr lang="fr-FR" altLang="zh-TW" b="1" dirty="0">
                <a:solidFill>
                  <a:srgbClr val="FF0066"/>
                </a:solidFill>
                <a:latin typeface="Segoe Print" panose="02000600000000000000" pitchFamily="2" charset="0"/>
              </a:rPr>
              <a:t>magnificent</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AE606472-7C47-402A-B67E-293CD11338F1}"/>
              </a:ext>
            </a:extLst>
          </p:cNvPr>
          <p:cNvSpPr/>
          <p:nvPr/>
        </p:nvSpPr>
        <p:spPr>
          <a:xfrm>
            <a:off x="6890997" y="877111"/>
            <a:ext cx="1486304" cy="369332"/>
          </a:xfrm>
          <a:prstGeom prst="rect">
            <a:avLst/>
          </a:prstGeom>
        </p:spPr>
        <p:txBody>
          <a:bodyPr wrap="none">
            <a:spAutoFit/>
          </a:bodyPr>
          <a:lstStyle/>
          <a:p>
            <a:r>
              <a:rPr lang="fr-FR" altLang="zh-TW" b="1" dirty="0">
                <a:solidFill>
                  <a:srgbClr val="FF0066"/>
                </a:solidFill>
                <a:latin typeface="Segoe Print" panose="02000600000000000000" pitchFamily="2" charset="0"/>
              </a:rPr>
              <a:t>spectacular</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8991BF52-68F2-404F-BA1C-1E69724D0C9A}"/>
              </a:ext>
            </a:extLst>
          </p:cNvPr>
          <p:cNvSpPr/>
          <p:nvPr/>
        </p:nvSpPr>
        <p:spPr>
          <a:xfrm>
            <a:off x="2720077" y="1250900"/>
            <a:ext cx="1468672" cy="369332"/>
          </a:xfrm>
          <a:prstGeom prst="rect">
            <a:avLst/>
          </a:prstGeom>
        </p:spPr>
        <p:txBody>
          <a:bodyPr wrap="none">
            <a:spAutoFit/>
          </a:bodyPr>
          <a:lstStyle/>
          <a:p>
            <a:r>
              <a:rPr lang="en-US" altLang="zh-TW" b="1" dirty="0">
                <a:solidFill>
                  <a:srgbClr val="FF0066"/>
                </a:solidFill>
                <a:latin typeface="Segoe Print" panose="02000600000000000000" pitchFamily="2" charset="0"/>
              </a:rPr>
              <a:t>electrifying</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4A1312CE-20D2-49FD-92B4-6009CF9A0DE4}"/>
              </a:ext>
            </a:extLst>
          </p:cNvPr>
          <p:cNvSpPr/>
          <p:nvPr/>
        </p:nvSpPr>
        <p:spPr>
          <a:xfrm>
            <a:off x="4580440" y="1251660"/>
            <a:ext cx="1067921" cy="369332"/>
          </a:xfrm>
          <a:prstGeom prst="rect">
            <a:avLst/>
          </a:prstGeom>
        </p:spPr>
        <p:txBody>
          <a:bodyPr wrap="none">
            <a:spAutoFit/>
          </a:bodyPr>
          <a:lstStyle/>
          <a:p>
            <a:r>
              <a:rPr lang="en-US" altLang="zh-TW" b="1" dirty="0">
                <a:solidFill>
                  <a:srgbClr val="FF0066"/>
                </a:solidFill>
                <a:latin typeface="Segoe Print" panose="02000600000000000000" pitchFamily="2" charset="0"/>
              </a:rPr>
              <a:t>exciting</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0706F0CF-D5B7-43E3-B475-62A71A4439A2}"/>
              </a:ext>
            </a:extLst>
          </p:cNvPr>
          <p:cNvSpPr/>
          <p:nvPr/>
        </p:nvSpPr>
        <p:spPr>
          <a:xfrm>
            <a:off x="5973144" y="1258895"/>
            <a:ext cx="15472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exhilarating</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9F9F2D4F-87DD-4848-8F63-AD8EF04DE01F}"/>
              </a:ext>
            </a:extLst>
          </p:cNvPr>
          <p:cNvSpPr/>
          <p:nvPr/>
        </p:nvSpPr>
        <p:spPr>
          <a:xfrm>
            <a:off x="1372008" y="1564881"/>
            <a:ext cx="1099981" cy="369332"/>
          </a:xfrm>
          <a:prstGeom prst="rect">
            <a:avLst/>
          </a:prstGeom>
        </p:spPr>
        <p:txBody>
          <a:bodyPr wrap="none">
            <a:spAutoFit/>
          </a:bodyPr>
          <a:lstStyle/>
          <a:p>
            <a:r>
              <a:rPr lang="en-US" altLang="zh-TW" b="1" dirty="0">
                <a:solidFill>
                  <a:srgbClr val="FF0066"/>
                </a:solidFill>
                <a:latin typeface="Segoe Print" panose="02000600000000000000" pitchFamily="2" charset="0"/>
              </a:rPr>
              <a:t>thrilling</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39F77ED8-FB2F-4282-B35D-A328A628A7F1}"/>
              </a:ext>
            </a:extLst>
          </p:cNvPr>
          <p:cNvSpPr/>
          <p:nvPr/>
        </p:nvSpPr>
        <p:spPr>
          <a:xfrm>
            <a:off x="3445568" y="1931063"/>
            <a:ext cx="694421" cy="369332"/>
          </a:xfrm>
          <a:prstGeom prst="rect">
            <a:avLst/>
          </a:prstGeom>
        </p:spPr>
        <p:txBody>
          <a:bodyPr wrap="none">
            <a:spAutoFit/>
          </a:bodyPr>
          <a:lstStyle/>
          <a:p>
            <a:r>
              <a:rPr lang="en-US" altLang="zh-TW" b="1" dirty="0">
                <a:solidFill>
                  <a:srgbClr val="FF0066"/>
                </a:solidFill>
                <a:latin typeface="Segoe Print" panose="02000600000000000000" pitchFamily="2" charset="0"/>
              </a:rPr>
              <a:t>busy</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995EF80B-49B4-4721-BD0C-D7C05D443727}"/>
              </a:ext>
            </a:extLst>
          </p:cNvPr>
          <p:cNvSpPr/>
          <p:nvPr/>
        </p:nvSpPr>
        <p:spPr>
          <a:xfrm>
            <a:off x="4876521" y="1923891"/>
            <a:ext cx="1176925" cy="369332"/>
          </a:xfrm>
          <a:prstGeom prst="rect">
            <a:avLst/>
          </a:prstGeom>
        </p:spPr>
        <p:txBody>
          <a:bodyPr wrap="none">
            <a:spAutoFit/>
          </a:bodyPr>
          <a:lstStyle/>
          <a:p>
            <a:r>
              <a:rPr lang="en-US" altLang="zh-TW" b="1" dirty="0">
                <a:solidFill>
                  <a:srgbClr val="FF0066"/>
                </a:solidFill>
                <a:latin typeface="Segoe Print" panose="02000600000000000000" pitchFamily="2" charset="0"/>
              </a:rPr>
              <a:t>crowded</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39F77ED8-FB2F-4282-B35D-A328A628A7F1}"/>
              </a:ext>
            </a:extLst>
          </p:cNvPr>
          <p:cNvSpPr/>
          <p:nvPr/>
        </p:nvSpPr>
        <p:spPr>
          <a:xfrm>
            <a:off x="6828612" y="1927349"/>
            <a:ext cx="542136" cy="369332"/>
          </a:xfrm>
          <a:prstGeom prst="rect">
            <a:avLst/>
          </a:prstGeom>
        </p:spPr>
        <p:txBody>
          <a:bodyPr wrap="none">
            <a:spAutoFit/>
          </a:bodyPr>
          <a:lstStyle/>
          <a:p>
            <a:r>
              <a:rPr lang="en-US" altLang="zh-TW" b="1" dirty="0">
                <a:solidFill>
                  <a:srgbClr val="FF0066"/>
                </a:solidFill>
                <a:latin typeface="Segoe Print" panose="02000600000000000000" pitchFamily="2" charset="0"/>
              </a:rPr>
              <a:t>full</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39F77ED8-FB2F-4282-B35D-A328A628A7F1}"/>
              </a:ext>
            </a:extLst>
          </p:cNvPr>
          <p:cNvSpPr/>
          <p:nvPr/>
        </p:nvSpPr>
        <p:spPr>
          <a:xfrm>
            <a:off x="1387765" y="2229756"/>
            <a:ext cx="994183"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packed</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39F77ED8-FB2F-4282-B35D-A328A628A7F1}"/>
              </a:ext>
            </a:extLst>
          </p:cNvPr>
          <p:cNvSpPr/>
          <p:nvPr/>
        </p:nvSpPr>
        <p:spPr>
          <a:xfrm>
            <a:off x="2961197" y="2617719"/>
            <a:ext cx="116570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move on</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39F77ED8-FB2F-4282-B35D-A328A628A7F1}"/>
              </a:ext>
            </a:extLst>
          </p:cNvPr>
          <p:cNvSpPr/>
          <p:nvPr/>
        </p:nvSpPr>
        <p:spPr>
          <a:xfrm>
            <a:off x="4778011" y="2618463"/>
            <a:ext cx="902811" cy="369332"/>
          </a:xfrm>
          <a:prstGeom prst="rect">
            <a:avLst/>
          </a:prstGeom>
        </p:spPr>
        <p:txBody>
          <a:bodyPr wrap="none">
            <a:spAutoFit/>
          </a:bodyPr>
          <a:lstStyle/>
          <a:p>
            <a:r>
              <a:rPr lang="en-US" altLang="zh-TW" b="1" dirty="0">
                <a:solidFill>
                  <a:srgbClr val="FF0066"/>
                </a:solidFill>
                <a:latin typeface="Segoe Print" panose="02000600000000000000" pitchFamily="2" charset="0"/>
              </a:rPr>
              <a:t>set off</a:t>
            </a:r>
            <a:endParaRPr lang="zh-TW" altLang="en-US" b="1" dirty="0">
              <a:solidFill>
                <a:srgbClr val="FF0066"/>
              </a:solidFill>
              <a:latin typeface="Segoe Print" panose="02000600000000000000" pitchFamily="2" charset="0"/>
            </a:endParaRPr>
          </a:p>
        </p:txBody>
      </p:sp>
      <p:sp>
        <p:nvSpPr>
          <p:cNvPr id="26" name="矩形 25">
            <a:extLst>
              <a:ext uri="{FF2B5EF4-FFF2-40B4-BE49-F238E27FC236}">
                <a16:creationId xmlns:a16="http://schemas.microsoft.com/office/drawing/2014/main" id="{39F77ED8-FB2F-4282-B35D-A328A628A7F1}"/>
              </a:ext>
            </a:extLst>
          </p:cNvPr>
          <p:cNvSpPr/>
          <p:nvPr/>
        </p:nvSpPr>
        <p:spPr>
          <a:xfrm>
            <a:off x="1480006" y="2914184"/>
            <a:ext cx="854721" cy="369332"/>
          </a:xfrm>
          <a:prstGeom prst="rect">
            <a:avLst/>
          </a:prstGeom>
        </p:spPr>
        <p:txBody>
          <a:bodyPr wrap="none">
            <a:spAutoFit/>
          </a:bodyPr>
          <a:lstStyle/>
          <a:p>
            <a:r>
              <a:rPr lang="en-US" altLang="zh-TW" b="1" dirty="0">
                <a:solidFill>
                  <a:srgbClr val="FF0066"/>
                </a:solidFill>
                <a:latin typeface="Segoe Print" panose="02000600000000000000" pitchFamily="2" charset="0"/>
              </a:rPr>
              <a:t>travel</a:t>
            </a:r>
            <a:endParaRPr lang="zh-TW" altLang="en-US" b="1" dirty="0">
              <a:solidFill>
                <a:srgbClr val="FF0066"/>
              </a:solidFill>
              <a:latin typeface="Segoe Print" panose="02000600000000000000" pitchFamily="2" charset="0"/>
            </a:endParaRPr>
          </a:p>
        </p:txBody>
      </p:sp>
      <p:sp>
        <p:nvSpPr>
          <p:cNvPr id="28" name="矩形 27">
            <a:extLst>
              <a:ext uri="{FF2B5EF4-FFF2-40B4-BE49-F238E27FC236}">
                <a16:creationId xmlns:a16="http://schemas.microsoft.com/office/drawing/2014/main" id="{39F77ED8-FB2F-4282-B35D-A328A628A7F1}"/>
              </a:ext>
            </a:extLst>
          </p:cNvPr>
          <p:cNvSpPr/>
          <p:nvPr/>
        </p:nvSpPr>
        <p:spPr>
          <a:xfrm>
            <a:off x="6356290" y="2616007"/>
            <a:ext cx="1075936" cy="369332"/>
          </a:xfrm>
          <a:prstGeom prst="rect">
            <a:avLst/>
          </a:prstGeom>
        </p:spPr>
        <p:txBody>
          <a:bodyPr wrap="none">
            <a:spAutoFit/>
          </a:bodyPr>
          <a:lstStyle/>
          <a:p>
            <a:r>
              <a:rPr lang="en-US" altLang="zh-TW" b="1" dirty="0">
                <a:solidFill>
                  <a:srgbClr val="FF0066"/>
                </a:solidFill>
                <a:latin typeface="Segoe Print" panose="02000600000000000000" pitchFamily="2" charset="0"/>
              </a:rPr>
              <a:t>take off</a:t>
            </a:r>
            <a:endParaRPr lang="zh-TW" altLang="en-US" b="1" dirty="0">
              <a:solidFill>
                <a:srgbClr val="FF0066"/>
              </a:solidFill>
              <a:latin typeface="Segoe Print" panose="02000600000000000000" pitchFamily="2" charset="0"/>
            </a:endParaRPr>
          </a:p>
        </p:txBody>
      </p:sp>
      <p:pic>
        <p:nvPicPr>
          <p:cNvPr id="9218" name="Picture 2"/>
          <p:cNvPicPr>
            <a:picLocks noChangeAspect="1" noChangeArrowheads="1"/>
          </p:cNvPicPr>
          <p:nvPr/>
        </p:nvPicPr>
        <p:blipFill>
          <a:blip r:embed="rId2"/>
          <a:srcRect/>
          <a:stretch>
            <a:fillRect/>
          </a:stretch>
        </p:blipFill>
        <p:spPr bwMode="auto">
          <a:xfrm>
            <a:off x="1994054" y="3438199"/>
            <a:ext cx="5122252" cy="2189738"/>
          </a:xfrm>
          <a:prstGeom prst="rect">
            <a:avLst/>
          </a:prstGeom>
          <a:noFill/>
          <a:ln w="9525">
            <a:noFill/>
            <a:miter lim="800000"/>
            <a:headEnd/>
            <a:tailEnd/>
          </a:ln>
        </p:spPr>
      </p:pic>
    </p:spTree>
    <p:extLst>
      <p:ext uri="{BB962C8B-B14F-4D97-AF65-F5344CB8AC3E}">
        <p14:creationId xmlns:p14="http://schemas.microsoft.com/office/powerpoint/2010/main" val="241576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0" grpId="0"/>
      <p:bldP spid="12" grpId="0"/>
      <p:bldP spid="13" grpId="0"/>
      <p:bldP spid="14" grpId="0"/>
      <p:bldP spid="15" grpId="0"/>
      <p:bldP spid="18" grpId="0"/>
      <p:bldP spid="19" grpId="0"/>
      <p:bldP spid="20" grpId="0"/>
      <p:bldP spid="22" grpId="0"/>
      <p:bldP spid="23" grpId="0"/>
      <p:bldP spid="24" grpId="0"/>
      <p:bldP spid="25" grpId="0"/>
      <p:bldP spid="26"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26</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01818AEB-E133-49A2-BAA8-82605B9E55C0}"/>
              </a:ext>
            </a:extLst>
          </p:cNvPr>
          <p:cNvSpPr/>
          <p:nvPr/>
        </p:nvSpPr>
        <p:spPr>
          <a:xfrm>
            <a:off x="665524" y="965234"/>
            <a:ext cx="8118244"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 Saturday evening / got dressed up</a:t>
            </a:r>
          </a:p>
          <a:p>
            <a:pPr marL="360000" indent="-360000">
              <a:spcBef>
                <a:spcPts val="600"/>
              </a:spcBef>
            </a:pPr>
            <a:r>
              <a:rPr lang="en-US" altLang="zh-TW" sz="2000" dirty="0">
                <a:latin typeface="Calibri" panose="020F0502020204030204" pitchFamily="34" charset="0"/>
              </a:rPr>
              <a:t>• dinner / spectacular dining room</a:t>
            </a:r>
          </a:p>
          <a:p>
            <a:pPr marL="360000" indent="-360000">
              <a:spcBef>
                <a:spcPts val="600"/>
              </a:spcBef>
            </a:pPr>
            <a:r>
              <a:rPr lang="en-US" altLang="zh-TW" sz="2000" dirty="0">
                <a:latin typeface="Calibri" panose="020F0502020204030204" pitchFamily="34" charset="0"/>
              </a:rPr>
              <a:t>• whole thing / re-creation / dinner on </a:t>
            </a:r>
            <a:r>
              <a:rPr lang="en-US" altLang="zh-TW" sz="2000" i="1" dirty="0">
                <a:latin typeface="Calibri" panose="020F0502020204030204" pitchFamily="34" charset="0"/>
              </a:rPr>
              <a:t>Titanic</a:t>
            </a:r>
          </a:p>
          <a:p>
            <a:pPr marL="360000" indent="-360000">
              <a:spcBef>
                <a:spcPts val="600"/>
              </a:spcBef>
            </a:pPr>
            <a:r>
              <a:rPr lang="en-US" altLang="zh-TW" sz="2000" dirty="0">
                <a:latin typeface="Calibri" panose="020F0502020204030204" pitchFamily="34" charset="0"/>
              </a:rPr>
              <a:t>• dining room / packed / thrilling / authentic costumes</a:t>
            </a:r>
          </a:p>
          <a:p>
            <a:pPr marL="360000" indent="-360000">
              <a:spcBef>
                <a:spcPts val="600"/>
              </a:spcBef>
            </a:pPr>
            <a:r>
              <a:rPr lang="en-US" altLang="zh-TW" sz="2000" dirty="0">
                <a:latin typeface="Calibri" panose="020F0502020204030204" pitchFamily="34" charset="0"/>
              </a:rPr>
              <a:t>• bumped into / people / earlier / joined</a:t>
            </a:r>
          </a:p>
          <a:p>
            <a:pPr marL="360000" indent="-360000">
              <a:spcBef>
                <a:spcPts val="600"/>
              </a:spcBef>
            </a:pPr>
            <a:r>
              <a:rPr lang="en-US" altLang="zh-TW" sz="2000" dirty="0">
                <a:latin typeface="Calibri" panose="020F0502020204030204" pitchFamily="34" charset="0"/>
              </a:rPr>
              <a:t>• food / amazing / whole thing / moving</a:t>
            </a:r>
            <a:endParaRPr lang="zh-TW" altLang="en-US" sz="2000" dirty="0">
              <a:latin typeface="Calibri" panose="020F0502020204030204" pitchFamily="34" charset="0"/>
            </a:endParaRPr>
          </a:p>
        </p:txBody>
      </p:sp>
      <p:sp>
        <p:nvSpPr>
          <p:cNvPr id="32" name="矩形 31">
            <a:extLst>
              <a:ext uri="{FF2B5EF4-FFF2-40B4-BE49-F238E27FC236}">
                <a16:creationId xmlns:a16="http://schemas.microsoft.com/office/drawing/2014/main" id="{8C58921A-98E7-4288-85FA-E94E2039B73D}"/>
              </a:ext>
            </a:extLst>
          </p:cNvPr>
          <p:cNvSpPr/>
          <p:nvPr/>
        </p:nvSpPr>
        <p:spPr>
          <a:xfrm>
            <a:off x="304909" y="328725"/>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dirty="0">
                <a:latin typeface="Calibri" panose="020F0502020204030204" pitchFamily="34" charset="0"/>
                <a:cs typeface="Calibri" panose="020F0502020204030204" pitchFamily="34" charset="0"/>
              </a:rPr>
              <a:t>Use these notes to write the second part of Jenna’s blog.</a:t>
            </a:r>
            <a:endParaRPr lang="zh-TW" altLang="en-US" sz="2000" dirty="0">
              <a:latin typeface="Calibri" panose="020F0502020204030204" pitchFamily="34" charset="0"/>
              <a:cs typeface="Calibri" panose="020F0502020204030204" pitchFamily="34" charset="0"/>
            </a:endParaRPr>
          </a:p>
        </p:txBody>
      </p:sp>
      <p:sp>
        <p:nvSpPr>
          <p:cNvPr id="19" name="矩形 18">
            <a:extLst>
              <a:ext uri="{FF2B5EF4-FFF2-40B4-BE49-F238E27FC236}">
                <a16:creationId xmlns:a16="http://schemas.microsoft.com/office/drawing/2014/main" id="{034318B6-6D64-4ECA-AF57-EEBF4543F12D}"/>
              </a:ext>
            </a:extLst>
          </p:cNvPr>
          <p:cNvSpPr/>
          <p:nvPr/>
        </p:nvSpPr>
        <p:spPr>
          <a:xfrm>
            <a:off x="665524" y="3429000"/>
            <a:ext cx="8128518" cy="2031325"/>
          </a:xfrm>
          <a:prstGeom prst="rect">
            <a:avLst/>
          </a:prstGeom>
        </p:spPr>
        <p:txBody>
          <a:bodyPr wrap="square">
            <a:spAutoFit/>
          </a:bodyPr>
          <a:lstStyle/>
          <a:p>
            <a:r>
              <a:rPr lang="en-US" altLang="zh-TW" b="1" dirty="0">
                <a:solidFill>
                  <a:srgbClr val="FF0066"/>
                </a:solidFill>
                <a:latin typeface="Segoe Print" panose="02000600000000000000" pitchFamily="2" charset="0"/>
              </a:rPr>
              <a:t>Model answer:</a:t>
            </a:r>
          </a:p>
          <a:p>
            <a:r>
              <a:rPr lang="en-US" altLang="zh-TW" b="1" dirty="0">
                <a:solidFill>
                  <a:srgbClr val="FF0066"/>
                </a:solidFill>
                <a:latin typeface="Segoe Print" panose="02000600000000000000" pitchFamily="2" charset="0"/>
              </a:rPr>
              <a:t>On Saturday evening, we all got dressed up and went to dinner in the spectacular dining room. The whole thing was a re-creation of dinner on </a:t>
            </a:r>
            <a:r>
              <a:rPr lang="en-US" altLang="zh-TW" b="1" i="1" dirty="0">
                <a:solidFill>
                  <a:srgbClr val="FF0066"/>
                </a:solidFill>
                <a:latin typeface="Segoe Print" panose="02000600000000000000" pitchFamily="2" charset="0"/>
              </a:rPr>
              <a:t>Titanic</a:t>
            </a:r>
            <a:r>
              <a:rPr lang="en-US" altLang="zh-TW" b="1" dirty="0">
                <a:solidFill>
                  <a:srgbClr val="FF0066"/>
                </a:solidFill>
                <a:latin typeface="Segoe Print" panose="02000600000000000000" pitchFamily="2" charset="0"/>
              </a:rPr>
              <a:t>. The dining room was packed and it was thrilling to see everyone in authentic costumes. We bumped into some people we had met earlier and they joined our group. The food was amazing too and the whole thing was very moving.</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747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27</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B01C78CC-0EB9-4176-BAFD-BA87BC26DD1A}"/>
              </a:ext>
            </a:extLst>
          </p:cNvPr>
          <p:cNvSpPr/>
          <p:nvPr/>
        </p:nvSpPr>
        <p:spPr>
          <a:xfrm>
            <a:off x="284360" y="3155804"/>
            <a:ext cx="8489133" cy="400110"/>
          </a:xfrm>
          <a:prstGeom prst="rect">
            <a:avLst/>
          </a:prstGeom>
        </p:spPr>
        <p:txBody>
          <a:bodyPr wrap="square">
            <a:spAutoFit/>
          </a:bodyPr>
          <a:lstStyle/>
          <a:p>
            <a:pPr marL="358775" indent="-358775"/>
            <a:r>
              <a:rPr lang="en-US" altLang="zh-TW" sz="2000" b="1" dirty="0">
                <a:solidFill>
                  <a:srgbClr val="E20000"/>
                </a:solidFill>
                <a:latin typeface="Calibri" panose="020F0502020204030204" pitchFamily="34" charset="0"/>
                <a:cs typeface="Calibri" panose="020F0502020204030204" pitchFamily="34" charset="0"/>
              </a:rPr>
              <a:t>1	</a:t>
            </a:r>
            <a:r>
              <a:rPr lang="en-US" altLang="zh-TW" sz="2000" dirty="0">
                <a:latin typeface="Calibri" panose="020F0502020204030204" pitchFamily="34" charset="0"/>
                <a:cs typeface="Calibri" panose="020F0502020204030204" pitchFamily="34" charset="0"/>
              </a:rPr>
              <a:t>Make adverbs from these adjectives.</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FD64378D-83CC-4FC8-8C35-56CCCDA91AA0}"/>
              </a:ext>
            </a:extLst>
          </p:cNvPr>
          <p:cNvSpPr/>
          <p:nvPr/>
        </p:nvSpPr>
        <p:spPr>
          <a:xfrm>
            <a:off x="304908" y="250719"/>
            <a:ext cx="8466556" cy="584775"/>
          </a:xfrm>
          <a:prstGeom prst="rect">
            <a:avLst/>
          </a:prstGeom>
        </p:spPr>
        <p:txBody>
          <a:bodyPr wrap="square">
            <a:spAutoFit/>
          </a:bodyPr>
          <a:lstStyle/>
          <a:p>
            <a:r>
              <a:rPr lang="en-US" altLang="zh-TW" sz="3200" b="1" dirty="0" err="1">
                <a:solidFill>
                  <a:srgbClr val="E60000"/>
                </a:solidFill>
                <a:latin typeface="Calibri" panose="020F0502020204030204" pitchFamily="34" charset="0"/>
              </a:rPr>
              <a:t>Wordbuilding</a:t>
            </a:r>
            <a:r>
              <a:rPr lang="en-US" altLang="zh-TW" sz="3200" b="1" dirty="0"/>
              <a:t>  </a:t>
            </a:r>
            <a:r>
              <a:rPr lang="en-US" altLang="zh-TW" sz="3200" b="1" dirty="0">
                <a:solidFill>
                  <a:schemeClr val="tx1">
                    <a:lumMod val="65000"/>
                    <a:lumOff val="35000"/>
                  </a:schemeClr>
                </a:solidFill>
                <a:latin typeface="Calibri" panose="020F0502020204030204" pitchFamily="34" charset="0"/>
              </a:rPr>
              <a:t>adverbs with </a:t>
            </a:r>
            <a:r>
              <a:rPr lang="en-US" altLang="zh-TW" sz="3200" b="1" i="1" dirty="0">
                <a:solidFill>
                  <a:schemeClr val="tx1">
                    <a:lumMod val="65000"/>
                    <a:lumOff val="35000"/>
                  </a:schemeClr>
                </a:solidFill>
                <a:latin typeface="Calibri" panose="020F0502020204030204" pitchFamily="34" charset="0"/>
              </a:rPr>
              <a:t>-</a:t>
            </a:r>
            <a:r>
              <a:rPr lang="en-US" altLang="zh-TW" sz="3200" b="1" i="1" dirty="0" err="1">
                <a:solidFill>
                  <a:schemeClr val="tx1">
                    <a:lumMod val="65000"/>
                    <a:lumOff val="35000"/>
                  </a:schemeClr>
                </a:solidFill>
                <a:latin typeface="Calibri" panose="020F0502020204030204" pitchFamily="34" charset="0"/>
              </a:rPr>
              <a:t>ly</a:t>
            </a:r>
            <a:endParaRPr lang="zh-TW" altLang="en-US" sz="3200" b="1" i="1" dirty="0">
              <a:solidFill>
                <a:schemeClr val="tx1">
                  <a:lumMod val="65000"/>
                  <a:lumOff val="35000"/>
                </a:schemeClr>
              </a:solidFill>
              <a:latin typeface="Calibri" panose="020F0502020204030204" pitchFamily="34" charset="0"/>
            </a:endParaRPr>
          </a:p>
        </p:txBody>
      </p:sp>
      <p:pic>
        <p:nvPicPr>
          <p:cNvPr id="10242" name="Picture 2"/>
          <p:cNvPicPr>
            <a:picLocks noChangeAspect="1" noChangeArrowheads="1"/>
          </p:cNvPicPr>
          <p:nvPr/>
        </p:nvPicPr>
        <p:blipFill>
          <a:blip r:embed="rId2"/>
          <a:srcRect/>
          <a:stretch>
            <a:fillRect/>
          </a:stretch>
        </p:blipFill>
        <p:spPr bwMode="auto">
          <a:xfrm>
            <a:off x="785375" y="1024209"/>
            <a:ext cx="4670203" cy="1833164"/>
          </a:xfrm>
          <a:prstGeom prst="rect">
            <a:avLst/>
          </a:prstGeom>
          <a:noFill/>
          <a:ln w="9525">
            <a:noFill/>
            <a:miter lim="800000"/>
            <a:headEnd/>
            <a:tailEnd/>
          </a:ln>
        </p:spPr>
      </p:pic>
      <p:pic>
        <p:nvPicPr>
          <p:cNvPr id="10243" name="Picture 3"/>
          <p:cNvPicPr>
            <a:picLocks noChangeAspect="1" noChangeArrowheads="1"/>
          </p:cNvPicPr>
          <p:nvPr/>
        </p:nvPicPr>
        <p:blipFill>
          <a:blip r:embed="rId3"/>
          <a:srcRect/>
          <a:stretch>
            <a:fillRect/>
          </a:stretch>
        </p:blipFill>
        <p:spPr bwMode="auto">
          <a:xfrm>
            <a:off x="730290" y="3719853"/>
            <a:ext cx="3550272" cy="1139718"/>
          </a:xfrm>
          <a:prstGeom prst="rect">
            <a:avLst/>
          </a:prstGeom>
          <a:noFill/>
          <a:ln w="9525">
            <a:noFill/>
            <a:miter lim="800000"/>
            <a:headEnd/>
            <a:tailEnd/>
          </a:ln>
        </p:spPr>
      </p:pic>
      <p:sp>
        <p:nvSpPr>
          <p:cNvPr id="10" name="矩形 9">
            <a:extLst>
              <a:ext uri="{FF2B5EF4-FFF2-40B4-BE49-F238E27FC236}">
                <a16:creationId xmlns:a16="http://schemas.microsoft.com/office/drawing/2014/main" id="{034318B6-6D64-4ECA-AF57-EEBF4543F12D}"/>
              </a:ext>
            </a:extLst>
          </p:cNvPr>
          <p:cNvSpPr/>
          <p:nvPr/>
        </p:nvSpPr>
        <p:spPr>
          <a:xfrm>
            <a:off x="642155" y="5023510"/>
            <a:ext cx="8041174"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closely, easily, exactly, extremely, finally, immediately,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incredibly, naturally, normally, professionally, recently, unexpectedly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890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27</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BA1A6904-60DD-4284-9470-0BF49F517FEE}"/>
              </a:ext>
            </a:extLst>
          </p:cNvPr>
          <p:cNvSpPr/>
          <p:nvPr/>
        </p:nvSpPr>
        <p:spPr>
          <a:xfrm>
            <a:off x="304909" y="343300"/>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these sentences using adjectives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or adverbs from Exercise 1. Sometimes you</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can use more than one adverb or adjective.</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8085BEA7-8133-4AC3-824E-306BA371F2E4}"/>
              </a:ext>
            </a:extLst>
          </p:cNvPr>
          <p:cNvSpPr/>
          <p:nvPr/>
        </p:nvSpPr>
        <p:spPr>
          <a:xfrm>
            <a:off x="645230" y="1225847"/>
            <a:ext cx="8138538" cy="2631490"/>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When I saw the shark, I felt</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a:t>
            </a:r>
            <a:r>
              <a:rPr lang="zh-TW" altLang="en-US" sz="2000" dirty="0">
                <a:latin typeface="Calibri" panose="020F0502020204030204" pitchFamily="34" charset="0"/>
              </a:rPr>
              <a:t> </a:t>
            </a:r>
            <a:r>
              <a:rPr lang="en-US" altLang="zh-TW" sz="2000" dirty="0">
                <a:latin typeface="Calibri" panose="020F0502020204030204" pitchFamily="34" charset="0"/>
              </a:rPr>
              <a:t>frightened!</a:t>
            </a:r>
          </a:p>
          <a:p>
            <a:pPr marL="360000" indent="-360000">
              <a:spcBef>
                <a:spcPts val="600"/>
              </a:spcBef>
            </a:pPr>
            <a:r>
              <a:rPr lang="en-US" altLang="zh-TW" sz="2000" dirty="0">
                <a:latin typeface="Calibri" panose="020F0502020204030204" pitchFamily="34" charset="0"/>
              </a:rPr>
              <a:t>2 	We’ve had lots of visitors</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a:t>
            </a:r>
          </a:p>
          <a:p>
            <a:pPr marL="360000" indent="-360000">
              <a:spcBef>
                <a:spcPts val="600"/>
              </a:spcBef>
            </a:pPr>
            <a:r>
              <a:rPr lang="en-US" altLang="zh-TW" sz="2000" dirty="0">
                <a:latin typeface="Calibri" panose="020F0502020204030204" pitchFamily="34" charset="0"/>
              </a:rPr>
              <a:t>3	Jack always works in a very</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a:t>
            </a:r>
            <a:r>
              <a:rPr lang="zh-TW" altLang="en-US" sz="2000" dirty="0">
                <a:latin typeface="Calibri" panose="020F0502020204030204" pitchFamily="34" charset="0"/>
              </a:rPr>
              <a:t> </a:t>
            </a:r>
            <a:r>
              <a:rPr lang="en-US" altLang="zh-TW" sz="2000" dirty="0">
                <a:latin typeface="Calibri" panose="020F0502020204030204" pitchFamily="34" charset="0"/>
              </a:rPr>
              <a:t>way.</a:t>
            </a:r>
          </a:p>
          <a:p>
            <a:pPr marL="360000" indent="-360000">
              <a:spcBef>
                <a:spcPts val="600"/>
              </a:spcBef>
            </a:pPr>
            <a:r>
              <a:rPr lang="en-US" altLang="zh-TW" sz="2000" dirty="0">
                <a:latin typeface="Calibri" panose="020F0502020204030204" pitchFamily="34" charset="0"/>
              </a:rPr>
              <a:t>4 	We need to arrive at</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a:t>
            </a:r>
            <a:r>
              <a:rPr lang="zh-TW" altLang="en-US" sz="2000" dirty="0">
                <a:latin typeface="Calibri" panose="020F0502020204030204" pitchFamily="34" charset="0"/>
              </a:rPr>
              <a:t> </a:t>
            </a:r>
            <a:r>
              <a:rPr lang="en-US" altLang="zh-TW" sz="2000" dirty="0">
                <a:latin typeface="Calibri" panose="020F0502020204030204" pitchFamily="34" charset="0"/>
              </a:rPr>
              <a:t>one o’clock.</a:t>
            </a:r>
          </a:p>
          <a:p>
            <a:pPr marL="360000" indent="-360000">
              <a:spcBef>
                <a:spcPts val="600"/>
              </a:spcBef>
            </a:pPr>
            <a:r>
              <a:rPr lang="en-US" altLang="zh-TW" sz="2000" dirty="0">
                <a:latin typeface="Calibri" panose="020F0502020204030204" pitchFamily="34" charset="0"/>
              </a:rPr>
              <a:t>5 	Sue’s underwater photos are just</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a:t>
            </a:r>
          </a:p>
          <a:p>
            <a:pPr marL="360000" indent="-360000">
              <a:spcBef>
                <a:spcPts val="600"/>
              </a:spcBef>
            </a:pPr>
            <a:r>
              <a:rPr lang="en-US" altLang="zh-TW" sz="2000" dirty="0">
                <a:latin typeface="Calibri" panose="020F0502020204030204" pitchFamily="34" charset="0"/>
              </a:rPr>
              <a:t>6 	There were a lot of cars, but</a:t>
            </a:r>
            <a:r>
              <a:rPr lang="zh-TW" altLang="en-US" sz="2000" dirty="0">
                <a:latin typeface="Calibri" panose="020F0502020204030204" pitchFamily="34" charset="0"/>
              </a:rPr>
              <a:t> </a:t>
            </a:r>
            <a:r>
              <a:rPr lang="en-US" altLang="zh-TW" sz="2000" dirty="0">
                <a:latin typeface="Calibri" panose="020F0502020204030204" pitchFamily="34" charset="0"/>
              </a:rPr>
              <a:t>to our surprise we parked</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94A508F1-40C1-48C7-B7FC-17D9CBCE99E7}"/>
              </a:ext>
            </a:extLst>
          </p:cNvPr>
          <p:cNvSpPr/>
          <p:nvPr/>
        </p:nvSpPr>
        <p:spPr>
          <a:xfrm>
            <a:off x="4959342" y="1279459"/>
            <a:ext cx="1326004" cy="369332"/>
          </a:xfrm>
          <a:prstGeom prst="rect">
            <a:avLst/>
          </a:prstGeom>
        </p:spPr>
        <p:txBody>
          <a:bodyPr wrap="none">
            <a:spAutoFit/>
          </a:bodyPr>
          <a:lstStyle/>
          <a:p>
            <a:r>
              <a:rPr lang="en-US" altLang="zh-TW" b="1" dirty="0">
                <a:solidFill>
                  <a:srgbClr val="FF0066"/>
                </a:solidFill>
                <a:latin typeface="Segoe Print" panose="02000600000000000000" pitchFamily="2" charset="0"/>
              </a:rPr>
              <a:t>extremely</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94A508F1-40C1-48C7-B7FC-17D9CBCE99E7}"/>
              </a:ext>
            </a:extLst>
          </p:cNvPr>
          <p:cNvSpPr/>
          <p:nvPr/>
        </p:nvSpPr>
        <p:spPr>
          <a:xfrm>
            <a:off x="5020985" y="1636084"/>
            <a:ext cx="1126912" cy="369332"/>
          </a:xfrm>
          <a:prstGeom prst="rect">
            <a:avLst/>
          </a:prstGeom>
        </p:spPr>
        <p:txBody>
          <a:bodyPr wrap="none">
            <a:spAutoFit/>
          </a:bodyPr>
          <a:lstStyle/>
          <a:p>
            <a:r>
              <a:rPr lang="en-US" altLang="zh-TW" b="1" dirty="0">
                <a:solidFill>
                  <a:srgbClr val="FF0066"/>
                </a:solidFill>
                <a:latin typeface="Segoe Print" panose="02000600000000000000" pitchFamily="2" charset="0"/>
              </a:rPr>
              <a:t>recently</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94A508F1-40C1-48C7-B7FC-17D9CBCE99E7}"/>
              </a:ext>
            </a:extLst>
          </p:cNvPr>
          <p:cNvSpPr/>
          <p:nvPr/>
        </p:nvSpPr>
        <p:spPr>
          <a:xfrm>
            <a:off x="3880555" y="2039748"/>
            <a:ext cx="3555782" cy="369332"/>
          </a:xfrm>
          <a:prstGeom prst="rect">
            <a:avLst/>
          </a:prstGeom>
        </p:spPr>
        <p:txBody>
          <a:bodyPr wrap="none">
            <a:spAutoFit/>
          </a:bodyPr>
          <a:lstStyle/>
          <a:p>
            <a:r>
              <a:rPr lang="en-US" altLang="zh-TW" b="1" dirty="0">
                <a:solidFill>
                  <a:srgbClr val="FF0066"/>
                </a:solidFill>
                <a:latin typeface="Segoe Print" panose="02000600000000000000" pitchFamily="2" charset="0"/>
              </a:rPr>
              <a:t>natural, normal, professional</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94A508F1-40C1-48C7-B7FC-17D9CBCE99E7}"/>
              </a:ext>
            </a:extLst>
          </p:cNvPr>
          <p:cNvSpPr/>
          <p:nvPr/>
        </p:nvSpPr>
        <p:spPr>
          <a:xfrm>
            <a:off x="4481655" y="2396371"/>
            <a:ext cx="995465" cy="369332"/>
          </a:xfrm>
          <a:prstGeom prst="rect">
            <a:avLst/>
          </a:prstGeom>
        </p:spPr>
        <p:txBody>
          <a:bodyPr wrap="none">
            <a:spAutoFit/>
          </a:bodyPr>
          <a:lstStyle/>
          <a:p>
            <a:r>
              <a:rPr lang="en-US" altLang="zh-TW" b="1" dirty="0">
                <a:solidFill>
                  <a:srgbClr val="FF0066"/>
                </a:solidFill>
                <a:latin typeface="Segoe Print" panose="02000600000000000000" pitchFamily="2" charset="0"/>
              </a:rPr>
              <a:t>exactly</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94A508F1-40C1-48C7-B7FC-17D9CBCE99E7}"/>
              </a:ext>
            </a:extLst>
          </p:cNvPr>
          <p:cNvSpPr/>
          <p:nvPr/>
        </p:nvSpPr>
        <p:spPr>
          <a:xfrm>
            <a:off x="5553529" y="2785819"/>
            <a:ext cx="1295547" cy="369332"/>
          </a:xfrm>
          <a:prstGeom prst="rect">
            <a:avLst/>
          </a:prstGeom>
        </p:spPr>
        <p:txBody>
          <a:bodyPr wrap="none">
            <a:spAutoFit/>
          </a:bodyPr>
          <a:lstStyle/>
          <a:p>
            <a:r>
              <a:rPr lang="en-US" altLang="zh-TW" b="1" dirty="0">
                <a:solidFill>
                  <a:srgbClr val="FF0066"/>
                </a:solidFill>
                <a:latin typeface="Segoe Print" panose="02000600000000000000" pitchFamily="2" charset="0"/>
              </a:rPr>
              <a:t>incredible</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94A508F1-40C1-48C7-B7FC-17D9CBCE99E7}"/>
              </a:ext>
            </a:extLst>
          </p:cNvPr>
          <p:cNvSpPr/>
          <p:nvPr/>
        </p:nvSpPr>
        <p:spPr>
          <a:xfrm>
            <a:off x="1550550" y="3463397"/>
            <a:ext cx="2406428" cy="369332"/>
          </a:xfrm>
          <a:prstGeom prst="rect">
            <a:avLst/>
          </a:prstGeom>
        </p:spPr>
        <p:txBody>
          <a:bodyPr wrap="none">
            <a:spAutoFit/>
          </a:bodyPr>
          <a:lstStyle/>
          <a:p>
            <a:r>
              <a:rPr lang="en-US" altLang="zh-TW" b="1" dirty="0">
                <a:solidFill>
                  <a:srgbClr val="FF0066"/>
                </a:solidFill>
                <a:latin typeface="Segoe Print" panose="02000600000000000000" pitchFamily="2" charset="0"/>
              </a:rPr>
              <a:t>easily, immediately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5559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6"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085BEA7-8133-4AC3-824E-306BA371F2E4}"/>
              </a:ext>
            </a:extLst>
          </p:cNvPr>
          <p:cNvSpPr/>
          <p:nvPr/>
        </p:nvSpPr>
        <p:spPr>
          <a:xfrm>
            <a:off x="634956" y="1582471"/>
            <a:ext cx="8138538" cy="4708981"/>
          </a:xfrm>
          <a:prstGeom prst="rect">
            <a:avLst/>
          </a:prstGeom>
        </p:spPr>
        <p:txBody>
          <a:bodyPr wrap="square">
            <a:spAutoFit/>
          </a:bodyPr>
          <a:lstStyle/>
          <a:p>
            <a:pPr marL="360000" indent="-360000"/>
            <a:r>
              <a:rPr lang="en-US" altLang="zh-TW" sz="2000" dirty="0">
                <a:latin typeface="Calibri" panose="020F0502020204030204" pitchFamily="34" charset="0"/>
              </a:rPr>
              <a:t>• diagrams/drawings</a:t>
            </a:r>
          </a:p>
          <a:p>
            <a:pPr marL="360000" indent="-360000"/>
            <a:r>
              <a:rPr lang="en-US" altLang="zh-TW" sz="2000" dirty="0">
                <a:latin typeface="Calibri" panose="020F0502020204030204" pitchFamily="34" charset="0"/>
              </a:rPr>
              <a:t>• example sentences</a:t>
            </a:r>
          </a:p>
          <a:p>
            <a:pPr marL="360000" indent="-360000"/>
            <a:r>
              <a:rPr lang="en-US" altLang="zh-TW" sz="2000" dirty="0">
                <a:latin typeface="Calibri" panose="020F0502020204030204" pitchFamily="34" charset="0"/>
              </a:rPr>
              <a:t>• grammar</a:t>
            </a:r>
          </a:p>
          <a:p>
            <a:pPr marL="360000" indent="-360000"/>
            <a:r>
              <a:rPr lang="en-US" altLang="zh-TW" sz="2000" dirty="0">
                <a:latin typeface="Calibri" panose="020F0502020204030204" pitchFamily="34" charset="0"/>
              </a:rPr>
              <a:t>• how he/she feels about something</a:t>
            </a:r>
          </a:p>
          <a:p>
            <a:pPr marL="360000" indent="-360000"/>
            <a:r>
              <a:rPr lang="en-US" altLang="zh-TW" sz="2000" dirty="0">
                <a:latin typeface="Calibri" panose="020F0502020204030204" pitchFamily="34" charset="0"/>
              </a:rPr>
              <a:t>• listening</a:t>
            </a:r>
          </a:p>
          <a:p>
            <a:pPr marL="360000" indent="-360000"/>
            <a:r>
              <a:rPr lang="en-US" altLang="zh-TW" sz="2000" dirty="0">
                <a:latin typeface="Calibri" panose="020F0502020204030204" pitchFamily="34" charset="0"/>
              </a:rPr>
              <a:t>• other students</a:t>
            </a:r>
          </a:p>
          <a:p>
            <a:pPr marL="360000" indent="-360000"/>
            <a:r>
              <a:rPr lang="en-US" altLang="zh-TW" sz="2000" dirty="0">
                <a:latin typeface="Calibri" panose="020F0502020204030204" pitchFamily="34" charset="0"/>
              </a:rPr>
              <a:t>• pictures</a:t>
            </a:r>
          </a:p>
          <a:p>
            <a:pPr marL="360000" indent="-360000"/>
            <a:r>
              <a:rPr lang="en-US" altLang="zh-TW" sz="2000" dirty="0">
                <a:latin typeface="Calibri" panose="020F0502020204030204" pitchFamily="34" charset="0"/>
              </a:rPr>
              <a:t>• questions for the teacher</a:t>
            </a:r>
          </a:p>
          <a:p>
            <a:pPr marL="360000" indent="-360000"/>
            <a:r>
              <a:rPr lang="en-US" altLang="zh-TW" sz="2000" dirty="0">
                <a:latin typeface="Calibri" panose="020F0502020204030204" pitchFamily="34" charset="0"/>
              </a:rPr>
              <a:t>• reading</a:t>
            </a:r>
          </a:p>
          <a:p>
            <a:pPr marL="360000" indent="-360000"/>
            <a:r>
              <a:rPr lang="en-US" altLang="zh-TW" sz="2000" dirty="0">
                <a:latin typeface="Calibri" panose="020F0502020204030204" pitchFamily="34" charset="0"/>
              </a:rPr>
              <a:t>• reminders to do things</a:t>
            </a:r>
          </a:p>
          <a:p>
            <a:pPr marL="360000" indent="-360000"/>
            <a:r>
              <a:rPr lang="en-US" altLang="zh-TW" sz="2000" dirty="0">
                <a:latin typeface="Calibri" panose="020F0502020204030204" pitchFamily="34" charset="0"/>
              </a:rPr>
              <a:t>• self-evaluation</a:t>
            </a:r>
          </a:p>
          <a:p>
            <a:pPr marL="360000" indent="-360000"/>
            <a:r>
              <a:rPr lang="en-US" altLang="zh-TW" sz="2000" dirty="0">
                <a:latin typeface="Calibri" panose="020F0502020204030204" pitchFamily="34" charset="0"/>
              </a:rPr>
              <a:t>• speaking</a:t>
            </a:r>
          </a:p>
          <a:p>
            <a:pPr marL="360000" indent="-360000"/>
            <a:r>
              <a:rPr lang="en-US" altLang="zh-TW" sz="2000" dirty="0">
                <a:latin typeface="Calibri" panose="020F0502020204030204" pitchFamily="34" charset="0"/>
              </a:rPr>
              <a:t>• test scores</a:t>
            </a:r>
          </a:p>
          <a:p>
            <a:pPr marL="360000" indent="-360000"/>
            <a:r>
              <a:rPr lang="en-US" altLang="zh-TW" sz="2000" dirty="0">
                <a:latin typeface="Calibri" panose="020F0502020204030204" pitchFamily="34" charset="0"/>
              </a:rPr>
              <a:t>• vocabulary</a:t>
            </a:r>
          </a:p>
          <a:p>
            <a:pPr marL="360000" indent="-360000"/>
            <a:r>
              <a:rPr lang="en-US" altLang="zh-TW" sz="2000" dirty="0">
                <a:latin typeface="Calibri" panose="020F0502020204030204" pitchFamily="34" charset="0"/>
              </a:rPr>
              <a:t>• writing</a:t>
            </a:r>
            <a:endParaRPr lang="zh-TW" altLang="en-US" sz="2000" dirty="0">
              <a:latin typeface="Calibri" panose="020F0502020204030204" pitchFamily="34" charset="0"/>
            </a:endParaRP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27</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FD64378D-83CC-4FC8-8C35-56CCCDA91AA0}"/>
              </a:ext>
            </a:extLst>
          </p:cNvPr>
          <p:cNvSpPr/>
          <p:nvPr/>
        </p:nvSpPr>
        <p:spPr>
          <a:xfrm>
            <a:off x="304908"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Learning skills  </a:t>
            </a:r>
            <a:r>
              <a:rPr lang="en-US" altLang="zh-TW" sz="3200" b="1" dirty="0">
                <a:solidFill>
                  <a:schemeClr val="tx1">
                    <a:lumMod val="65000"/>
                    <a:lumOff val="35000"/>
                  </a:schemeClr>
                </a:solidFill>
                <a:latin typeface="Calibri" panose="020F0502020204030204" pitchFamily="34" charset="0"/>
              </a:rPr>
              <a:t>keeping a journal</a:t>
            </a:r>
            <a:endParaRPr lang="zh-TW" altLang="en-US" sz="3200" b="1" dirty="0">
              <a:solidFill>
                <a:schemeClr val="tx1">
                  <a:lumMod val="65000"/>
                  <a:lumOff val="35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034318B6-6D64-4ECA-AF57-EEBF4543F12D}"/>
              </a:ext>
            </a:extLst>
          </p:cNvPr>
          <p:cNvSpPr/>
          <p:nvPr/>
        </p:nvSpPr>
        <p:spPr>
          <a:xfrm>
            <a:off x="3656801" y="1578696"/>
            <a:ext cx="492212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The student includes the following things:</a:t>
            </a:r>
          </a:p>
        </p:txBody>
      </p:sp>
      <p:sp>
        <p:nvSpPr>
          <p:cNvPr id="9" name="矩形 8">
            <a:extLst>
              <a:ext uri="{FF2B5EF4-FFF2-40B4-BE49-F238E27FC236}">
                <a16:creationId xmlns:a16="http://schemas.microsoft.com/office/drawing/2014/main" id="{7C8247C5-B96C-435F-89C2-E01F03B5B1BD}"/>
              </a:ext>
            </a:extLst>
          </p:cNvPr>
          <p:cNvSpPr/>
          <p:nvPr/>
        </p:nvSpPr>
        <p:spPr>
          <a:xfrm>
            <a:off x="304909" y="875092"/>
            <a:ext cx="848913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Keeping a journal can help you remember everything. Look at the page from a journal and tick (✓) the things the student has included.</a:t>
            </a:r>
            <a:endParaRPr lang="zh-TW" altLang="en-US" sz="2000" dirty="0">
              <a:latin typeface="Calibri" panose="020F0502020204030204" pitchFamily="34" charset="0"/>
              <a:cs typeface="Calibri" panose="020F0502020204030204" pitchFamily="34" charset="0"/>
            </a:endParaRPr>
          </a:p>
        </p:txBody>
      </p:sp>
      <p:sp>
        <p:nvSpPr>
          <p:cNvPr id="15" name="矩形 14"/>
          <p:cNvSpPr/>
          <p:nvPr/>
        </p:nvSpPr>
        <p:spPr>
          <a:xfrm>
            <a:off x="408700" y="1885174"/>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6" name="矩形 15"/>
          <p:cNvSpPr/>
          <p:nvPr/>
        </p:nvSpPr>
        <p:spPr>
          <a:xfrm>
            <a:off x="429249" y="2501623"/>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7" name="矩形 16"/>
          <p:cNvSpPr/>
          <p:nvPr/>
        </p:nvSpPr>
        <p:spPr>
          <a:xfrm>
            <a:off x="427763" y="3118073"/>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8" name="矩形 17"/>
          <p:cNvSpPr/>
          <p:nvPr/>
        </p:nvSpPr>
        <p:spPr>
          <a:xfrm>
            <a:off x="437295" y="4330423"/>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9" name="矩形 18"/>
          <p:cNvSpPr/>
          <p:nvPr/>
        </p:nvSpPr>
        <p:spPr>
          <a:xfrm>
            <a:off x="435066" y="5234549"/>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20" name="矩形 19"/>
          <p:cNvSpPr/>
          <p:nvPr/>
        </p:nvSpPr>
        <p:spPr>
          <a:xfrm>
            <a:off x="435066" y="5583871"/>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21" name="矩形 20"/>
          <p:cNvSpPr/>
          <p:nvPr/>
        </p:nvSpPr>
        <p:spPr>
          <a:xfrm>
            <a:off x="445340" y="5850998"/>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034318B6-6D64-4ECA-AF57-EEBF4543F12D}"/>
              </a:ext>
            </a:extLst>
          </p:cNvPr>
          <p:cNvSpPr/>
          <p:nvPr/>
        </p:nvSpPr>
        <p:spPr>
          <a:xfrm>
            <a:off x="1649058" y="5904727"/>
            <a:ext cx="492212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(entry for 10 Nov)</a:t>
            </a:r>
            <a:endParaRPr lang="zh-TW" altLang="en-US" b="1" dirty="0">
              <a:solidFill>
                <a:srgbClr val="FF0066"/>
              </a:solidFill>
              <a:latin typeface="Segoe Print" panose="02000600000000000000" pitchFamily="2" charset="0"/>
            </a:endParaRPr>
          </a:p>
        </p:txBody>
      </p:sp>
      <p:pic>
        <p:nvPicPr>
          <p:cNvPr id="2" name="圖片 1">
            <a:extLst>
              <a:ext uri="{FF2B5EF4-FFF2-40B4-BE49-F238E27FC236}">
                <a16:creationId xmlns:a16="http://schemas.microsoft.com/office/drawing/2014/main" id="{586A051C-E779-490D-80A1-B237150A979C}"/>
              </a:ext>
            </a:extLst>
          </p:cNvPr>
          <p:cNvPicPr>
            <a:picLocks noChangeAspect="1"/>
          </p:cNvPicPr>
          <p:nvPr/>
        </p:nvPicPr>
        <p:blipFill rotWithShape="1">
          <a:blip r:embed="rId2"/>
          <a:srcRect r="894"/>
          <a:stretch/>
        </p:blipFill>
        <p:spPr>
          <a:xfrm>
            <a:off x="3576616" y="2881841"/>
            <a:ext cx="5509433" cy="3082248"/>
          </a:xfrm>
          <a:prstGeom prst="rect">
            <a:avLst/>
          </a:prstGeom>
        </p:spPr>
      </p:pic>
    </p:spTree>
    <p:extLst>
      <p:ext uri="{BB962C8B-B14F-4D97-AF65-F5344CB8AC3E}">
        <p14:creationId xmlns:p14="http://schemas.microsoft.com/office/powerpoint/2010/main" val="18900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wipe(left)">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wipe(left)">
                                      <p:cBhvr>
                                        <p:cTn id="22" dur="500"/>
                                        <p:tgtEl>
                                          <p:spTgt spid="1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wipe(left)">
                                      <p:cBhvr>
                                        <p:cTn id="27" dur="500"/>
                                        <p:tgtEl>
                                          <p:spTgt spid="1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wipe(left)">
                                      <p:cBhvr>
                                        <p:cTn id="32" dur="500"/>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wipe(left)">
                                      <p:cBhvr>
                                        <p:cTn id="37" dur="500"/>
                                        <p:tgtEl>
                                          <p:spTgt spid="2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
                                            <p:txEl>
                                              <p:pRg st="0" end="0"/>
                                            </p:txEl>
                                          </p:spTgt>
                                        </p:tgtEl>
                                        <p:attrNameLst>
                                          <p:attrName>style.visibility</p:attrName>
                                        </p:attrNameLst>
                                      </p:cBhvr>
                                      <p:to>
                                        <p:strVal val="visible"/>
                                      </p:to>
                                    </p:set>
                                    <p:animEffect transition="in" filter="wipe(left)">
                                      <p:cBhvr>
                                        <p:cTn id="42" dur="500"/>
                                        <p:tgtEl>
                                          <p:spTgt spid="2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字方塊 27">
            <a:extLst>
              <a:ext uri="{FF2B5EF4-FFF2-40B4-BE49-F238E27FC236}">
                <a16:creationId xmlns:a16="http://schemas.microsoft.com/office/drawing/2014/main" id="{BBDED610-02B3-465C-86F2-EAAB6839EDA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20</a:t>
            </a:r>
            <a:endParaRPr lang="zh-TW" altLang="en-US" sz="1200" b="1" dirty="0">
              <a:solidFill>
                <a:schemeClr val="tx1">
                  <a:lumMod val="50000"/>
                  <a:lumOff val="50000"/>
                </a:schemeClr>
              </a:solidFill>
              <a:latin typeface="Calibri" panose="020F0502020204030204" pitchFamily="34" charset="0"/>
            </a:endParaRPr>
          </a:p>
        </p:txBody>
      </p:sp>
      <p:sp>
        <p:nvSpPr>
          <p:cNvPr id="4" name="矩形 3">
            <a:extLst>
              <a:ext uri="{FF2B5EF4-FFF2-40B4-BE49-F238E27FC236}">
                <a16:creationId xmlns:a16="http://schemas.microsoft.com/office/drawing/2014/main" id="{FFF04406-9D91-4B8D-9F94-D883692F657D}"/>
              </a:ext>
            </a:extLst>
          </p:cNvPr>
          <p:cNvSpPr/>
          <p:nvPr/>
        </p:nvSpPr>
        <p:spPr>
          <a:xfrm>
            <a:off x="512975" y="322642"/>
            <a:ext cx="8234417" cy="4308872"/>
          </a:xfrm>
          <a:prstGeom prst="rect">
            <a:avLst/>
          </a:prstGeom>
        </p:spPr>
        <p:txBody>
          <a:bodyPr wrap="square">
            <a:spAutoFit/>
          </a:bodyPr>
          <a:lstStyle/>
          <a:p>
            <a:pPr marL="360000" indent="-360000">
              <a:spcBef>
                <a:spcPts val="600"/>
              </a:spcBef>
            </a:pPr>
            <a:r>
              <a:rPr lang="en-US" altLang="zh-TW" sz="24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FF0000"/>
                </a:solidFill>
                <a:latin typeface="Calibri" panose="020F0502020204030204" pitchFamily="34" charset="0"/>
                <a:cs typeface="Calibri" panose="020F0502020204030204" pitchFamily="34" charset="0"/>
              </a:rPr>
              <a:t> </a:t>
            </a:r>
          </a:p>
          <a:p>
            <a:pPr>
              <a:spcBef>
                <a:spcPts val="600"/>
              </a:spcBef>
            </a:pPr>
            <a:r>
              <a:rPr lang="en-US" altLang="zh-TW" sz="2000" dirty="0"/>
              <a:t>At the end of the assignment, after a year of work, we were going after the great hammerhead shark. This species is so elusive that there are hardly any pictures of it. For the entire first week, the weather was appalling and it was impossible to dive. It was very frustrating. Then, on the eighth day, my assistant had to fly home because his mother was seriously ill.</a:t>
            </a:r>
          </a:p>
          <a:p>
            <a:pPr>
              <a:spcBef>
                <a:spcPts val="600"/>
              </a:spcBef>
            </a:pPr>
            <a:r>
              <a:rPr lang="en-US" altLang="zh-TW" sz="2000" dirty="0"/>
              <a:t>Suddenly, I was working alone as well as trying to deal with the bad weather. That was definitely the worst moment on the assignment. It is so important to have a really good assistant with you. Without him there, my workload more than doubled. While I was trying to decide what to do, the weather unexpectedly improved and I got a couple of not-bad days! And on one of those days, everything clicked and I got some great pictures of a hammerhead. I was lucky.</a:t>
            </a:r>
            <a:endParaRPr lang="zh-TW" altLang="en-US" sz="2000" dirty="0">
              <a:latin typeface="Calibri" panose="020F0502020204030204" pitchFamily="34" charset="0"/>
              <a:cs typeface="Calibri" panose="020F0502020204030204" pitchFamily="34" charset="0"/>
            </a:endParaRPr>
          </a:p>
        </p:txBody>
      </p:sp>
      <p:pic>
        <p:nvPicPr>
          <p:cNvPr id="3074" name="Picture 2"/>
          <p:cNvPicPr>
            <a:picLocks noChangeAspect="1" noChangeArrowheads="1"/>
          </p:cNvPicPr>
          <p:nvPr/>
        </p:nvPicPr>
        <p:blipFill>
          <a:blip r:embed="rId2"/>
          <a:srcRect/>
          <a:stretch>
            <a:fillRect/>
          </a:stretch>
        </p:blipFill>
        <p:spPr bwMode="auto">
          <a:xfrm>
            <a:off x="3679286" y="4407452"/>
            <a:ext cx="5068106" cy="1750977"/>
          </a:xfrm>
          <a:prstGeom prst="rect">
            <a:avLst/>
          </a:prstGeom>
          <a:noFill/>
          <a:ln w="9525">
            <a:noFill/>
            <a:miter lim="800000"/>
            <a:headEnd/>
            <a:tailEnd/>
          </a:ln>
        </p:spPr>
      </p:pic>
    </p:spTree>
    <p:extLst>
      <p:ext uri="{BB962C8B-B14F-4D97-AF65-F5344CB8AC3E}">
        <p14:creationId xmlns:p14="http://schemas.microsoft.com/office/powerpoint/2010/main" val="245248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C68D86E-14CD-4002-ABD5-58A15B305E75}"/>
              </a:ext>
            </a:extLst>
          </p:cNvPr>
          <p:cNvSpPr/>
          <p:nvPr/>
        </p:nvSpPr>
        <p:spPr>
          <a:xfrm>
            <a:off x="304908" y="3447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things in the diary entry which are underlined. Why do you think the student has underlined them?</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27</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BA1A6904-60DD-4284-9470-0BF49F517FEE}"/>
              </a:ext>
            </a:extLst>
          </p:cNvPr>
          <p:cNvSpPr/>
          <p:nvPr/>
        </p:nvSpPr>
        <p:spPr>
          <a:xfrm>
            <a:off x="304909" y="1725782"/>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options which work best for you. Then try keeping a journal for a month.</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8085BEA7-8133-4AC3-824E-306BA371F2E4}"/>
              </a:ext>
            </a:extLst>
          </p:cNvPr>
          <p:cNvSpPr/>
          <p:nvPr/>
        </p:nvSpPr>
        <p:spPr>
          <a:xfrm>
            <a:off x="645230" y="2608329"/>
            <a:ext cx="8138538" cy="193899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type of journal: </a:t>
            </a:r>
            <a:r>
              <a:rPr lang="en-US" altLang="zh-TW" sz="2000" i="1" dirty="0">
                <a:latin typeface="Calibri" panose="020F0502020204030204" pitchFamily="34" charset="0"/>
              </a:rPr>
              <a:t>notebook / computer-based / online blog</a:t>
            </a:r>
          </a:p>
          <a:p>
            <a:pPr marL="360000" indent="-360000">
              <a:spcBef>
                <a:spcPts val="600"/>
              </a:spcBef>
            </a:pPr>
            <a:r>
              <a:rPr lang="en-US" altLang="zh-TW" sz="2000" dirty="0">
                <a:latin typeface="Calibri" panose="020F0502020204030204" pitchFamily="34" charset="0"/>
              </a:rPr>
              <a:t>2 	entries: </a:t>
            </a:r>
            <a:r>
              <a:rPr lang="en-US" altLang="zh-TW" sz="2000" i="1" dirty="0">
                <a:latin typeface="Calibri" panose="020F0502020204030204" pitchFamily="34" charset="0"/>
              </a:rPr>
              <a:t>every day / after every class / every week</a:t>
            </a:r>
          </a:p>
          <a:p>
            <a:pPr marL="360000" indent="-360000">
              <a:spcBef>
                <a:spcPts val="600"/>
              </a:spcBef>
            </a:pPr>
            <a:r>
              <a:rPr lang="en-US" altLang="zh-TW" sz="2000" dirty="0">
                <a:latin typeface="Calibri" panose="020F0502020204030204" pitchFamily="34" charset="0"/>
              </a:rPr>
              <a:t>3 	type of entry: </a:t>
            </a:r>
            <a:r>
              <a:rPr lang="en-US" altLang="zh-TW" sz="2000" i="1" dirty="0">
                <a:latin typeface="Calibri" panose="020F0502020204030204" pitchFamily="34" charset="0"/>
              </a:rPr>
              <a:t>notes / a narrative / analytical</a:t>
            </a:r>
          </a:p>
          <a:p>
            <a:pPr marL="360000" indent="-360000">
              <a:spcBef>
                <a:spcPts val="600"/>
              </a:spcBef>
            </a:pPr>
            <a:r>
              <a:rPr lang="en-US" altLang="zh-TW" sz="2000" dirty="0">
                <a:latin typeface="Calibri" panose="020F0502020204030204" pitchFamily="34" charset="0"/>
              </a:rPr>
              <a:t>4 	focus: </a:t>
            </a:r>
            <a:r>
              <a:rPr lang="en-US" altLang="zh-TW" sz="2000" i="1" dirty="0">
                <a:latin typeface="Calibri" panose="020F0502020204030204" pitchFamily="34" charset="0"/>
              </a:rPr>
              <a:t>what I learn / how I learn / strong points / weak points</a:t>
            </a:r>
          </a:p>
          <a:p>
            <a:pPr marL="360000" indent="-360000">
              <a:spcBef>
                <a:spcPts val="600"/>
              </a:spcBef>
            </a:pPr>
            <a:r>
              <a:rPr lang="en-US" altLang="zh-TW" sz="2000" dirty="0">
                <a:latin typeface="Calibri" panose="020F0502020204030204" pitchFamily="34" charset="0"/>
              </a:rPr>
              <a:t>5 	re-read: </a:t>
            </a:r>
            <a:r>
              <a:rPr lang="en-US" altLang="zh-TW" sz="2000" i="1" dirty="0">
                <a:latin typeface="Calibri" panose="020F0502020204030204" pitchFamily="34" charset="0"/>
              </a:rPr>
              <a:t>after each entry / every week / every fortnight</a:t>
            </a:r>
            <a:endParaRPr lang="zh-TW" altLang="en-US" sz="2000" i="1" dirty="0">
              <a:latin typeface="Calibri" panose="020F0502020204030204" pitchFamily="34" charset="0"/>
            </a:endParaRPr>
          </a:p>
        </p:txBody>
      </p:sp>
      <p:sp>
        <p:nvSpPr>
          <p:cNvPr id="6" name="矩形 5">
            <a:extLst>
              <a:ext uri="{FF2B5EF4-FFF2-40B4-BE49-F238E27FC236}">
                <a16:creationId xmlns:a16="http://schemas.microsoft.com/office/drawing/2014/main" id="{4D5D9643-0AF8-4036-AB63-02680802F096}"/>
              </a:ext>
            </a:extLst>
          </p:cNvPr>
          <p:cNvSpPr/>
          <p:nvPr/>
        </p:nvSpPr>
        <p:spPr>
          <a:xfrm>
            <a:off x="748728" y="1144128"/>
            <a:ext cx="3403496"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because they are important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5559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AB1E512-DD05-4277-8F84-AC333586D3A5}"/>
              </a:ext>
            </a:extLst>
          </p:cNvPr>
          <p:cNvSpPr/>
          <p:nvPr/>
        </p:nvSpPr>
        <p:spPr>
          <a:xfrm>
            <a:off x="643425" y="4072400"/>
            <a:ext cx="8127767" cy="193899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4 	When your home gets a continuous supply from pipes.</a:t>
            </a:r>
          </a:p>
          <a:p>
            <a:pPr marL="360000" indent="-360000">
              <a:spcBef>
                <a:spcPts val="600"/>
              </a:spcBef>
            </a:pPr>
            <a:r>
              <a:rPr lang="en-US" altLang="zh-TW" sz="2000" dirty="0">
                <a:latin typeface="Calibri" panose="020F0502020204030204" pitchFamily="34" charset="0"/>
              </a:rPr>
              <a:t>5 	If you’re in this kind of water, it means you have done something wrong.</a:t>
            </a:r>
          </a:p>
          <a:p>
            <a:pPr marL="360000" indent="-360000">
              <a:spcBef>
                <a:spcPts val="600"/>
              </a:spcBef>
            </a:pPr>
            <a:r>
              <a:rPr lang="en-US" altLang="zh-TW" sz="2000" dirty="0">
                <a:latin typeface="Calibri" panose="020F0502020204030204" pitchFamily="34" charset="0"/>
              </a:rPr>
              <a:t>6 	This kind is needed to make a cup of tea.</a:t>
            </a:r>
          </a:p>
          <a:p>
            <a:pPr marL="360000" indent="-360000">
              <a:spcBef>
                <a:spcPts val="600"/>
              </a:spcBef>
            </a:pPr>
            <a:r>
              <a:rPr lang="en-US" altLang="zh-TW" sz="2000" dirty="0">
                <a:latin typeface="Calibri" panose="020F0502020204030204" pitchFamily="34" charset="0"/>
              </a:rPr>
              <a:t>7 	The oceans and seas of the world are made of this.</a:t>
            </a:r>
          </a:p>
          <a:p>
            <a:pPr marL="360000" indent="-360000">
              <a:spcBef>
                <a:spcPts val="600"/>
              </a:spcBef>
            </a:pPr>
            <a:r>
              <a:rPr lang="en-US" altLang="zh-TW" sz="2000" dirty="0">
                <a:latin typeface="Calibri" panose="020F0502020204030204" pitchFamily="34" charset="0"/>
              </a:rPr>
              <a:t>8 	When you don’t like an idea, you pour this kind of water on it.</a:t>
            </a:r>
            <a:endParaRPr lang="zh-TW" altLang="en-US" sz="2000" dirty="0">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828178"/>
            <a:ext cx="848913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All these words go with </a:t>
            </a:r>
            <a:r>
              <a:rPr lang="en-US" altLang="zh-TW" sz="2000" i="1" dirty="0">
                <a:latin typeface="Calibri" panose="020F0502020204030204" pitchFamily="34" charset="0"/>
                <a:cs typeface="Calibri" panose="020F0502020204030204" pitchFamily="34" charset="0"/>
              </a:rPr>
              <a:t>water</a:t>
            </a:r>
            <a:r>
              <a:rPr lang="en-US" altLang="zh-TW" sz="2000" dirty="0">
                <a:latin typeface="Calibri" panose="020F0502020204030204" pitchFamily="34" charset="0"/>
                <a:cs typeface="Calibri" panose="020F0502020204030204" pitchFamily="34" charset="0"/>
              </a:rPr>
              <a:t>. Which ones are in the word square? Use the clues to help you.</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27</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2BC2BA4E-12C2-49C8-86C9-FD4857995F57}"/>
              </a:ext>
            </a:extLst>
          </p:cNvPr>
          <p:cNvSpPr/>
          <p:nvPr/>
        </p:nvSpPr>
        <p:spPr>
          <a:xfrm>
            <a:off x="293619" y="216852"/>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Check!</a:t>
            </a:r>
            <a:endParaRPr lang="zh-TW" altLang="en-US" sz="3200" dirty="0">
              <a:solidFill>
                <a:schemeClr val="tx1">
                  <a:lumMod val="65000"/>
                  <a:lumOff val="35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DAE45C25-5B02-4555-B036-873E7F937F80}"/>
              </a:ext>
            </a:extLst>
          </p:cNvPr>
          <p:cNvSpPr/>
          <p:nvPr/>
        </p:nvSpPr>
        <p:spPr>
          <a:xfrm>
            <a:off x="645729" y="2447309"/>
            <a:ext cx="5682840" cy="1708160"/>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It falls from the sky and you can collect it in a tank.</a:t>
            </a:r>
          </a:p>
          <a:p>
            <a:pPr marL="360000" indent="-360000">
              <a:spcBef>
                <a:spcPts val="300"/>
              </a:spcBef>
            </a:pPr>
            <a:r>
              <a:rPr lang="en-US" altLang="zh-TW" sz="2000" dirty="0">
                <a:latin typeface="Calibri" panose="020F0502020204030204" pitchFamily="34" charset="0"/>
              </a:rPr>
              <a:t>2 	Some people only drink this kind, but it’s expensive.</a:t>
            </a:r>
          </a:p>
          <a:p>
            <a:pPr marL="360000" indent="-360000">
              <a:spcBef>
                <a:spcPts val="300"/>
              </a:spcBef>
            </a:pPr>
            <a:r>
              <a:rPr lang="en-US" altLang="zh-TW" sz="2000" dirty="0">
                <a:latin typeface="Calibri" panose="020F0502020204030204" pitchFamily="34" charset="0"/>
              </a:rPr>
              <a:t>3 	Lakes are almost always this kind of water.</a:t>
            </a:r>
          </a:p>
        </p:txBody>
      </p:sp>
      <p:sp>
        <p:nvSpPr>
          <p:cNvPr id="18" name="矩形 17">
            <a:extLst>
              <a:ext uri="{FF2B5EF4-FFF2-40B4-BE49-F238E27FC236}">
                <a16:creationId xmlns:a16="http://schemas.microsoft.com/office/drawing/2014/main" id="{66104EA8-E818-461C-A892-0E67878F0EB7}"/>
              </a:ext>
            </a:extLst>
          </p:cNvPr>
          <p:cNvSpPr/>
          <p:nvPr/>
        </p:nvSpPr>
        <p:spPr>
          <a:xfrm>
            <a:off x="1629219" y="2790360"/>
            <a:ext cx="654346"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rain</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9B1BED3B-0D1E-401E-8668-E37DF212E1EC}"/>
              </a:ext>
            </a:extLst>
          </p:cNvPr>
          <p:cNvSpPr/>
          <p:nvPr/>
        </p:nvSpPr>
        <p:spPr>
          <a:xfrm>
            <a:off x="2172059" y="3451064"/>
            <a:ext cx="1008289"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bottled</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400F8987-FA28-4A9B-88E5-7BA0175D7458}"/>
              </a:ext>
            </a:extLst>
          </p:cNvPr>
          <p:cNvSpPr/>
          <p:nvPr/>
        </p:nvSpPr>
        <p:spPr>
          <a:xfrm>
            <a:off x="5452815" y="3787213"/>
            <a:ext cx="748923"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fresh</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AEC8BB41-E4DE-4CFA-B7BB-F3BB20BA0257}"/>
              </a:ext>
            </a:extLst>
          </p:cNvPr>
          <p:cNvSpPr/>
          <p:nvPr/>
        </p:nvSpPr>
        <p:spPr>
          <a:xfrm>
            <a:off x="6730992" y="4106417"/>
            <a:ext cx="1096775"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running</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54DFBF89-A988-4DB3-B9C0-052748A0A029}"/>
              </a:ext>
            </a:extLst>
          </p:cNvPr>
          <p:cNvSpPr/>
          <p:nvPr/>
        </p:nvSpPr>
        <p:spPr>
          <a:xfrm>
            <a:off x="8399448" y="4766464"/>
            <a:ext cx="566182"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hot</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5943A235-8378-47EB-BFF1-0D461D90D86D}"/>
              </a:ext>
            </a:extLst>
          </p:cNvPr>
          <p:cNvSpPr/>
          <p:nvPr/>
        </p:nvSpPr>
        <p:spPr>
          <a:xfrm>
            <a:off x="5271675" y="4898226"/>
            <a:ext cx="930063"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boiling</a:t>
            </a:r>
            <a:endParaRPr lang="zh-TW" altLang="en-US" b="1" dirty="0">
              <a:solidFill>
                <a:srgbClr val="FF0066"/>
              </a:solidFill>
              <a:latin typeface="Segoe Print" panose="02000600000000000000" pitchFamily="2" charset="0"/>
            </a:endParaRPr>
          </a:p>
        </p:txBody>
      </p:sp>
      <p:sp>
        <p:nvSpPr>
          <p:cNvPr id="36" name="矩形 35">
            <a:extLst>
              <a:ext uri="{FF2B5EF4-FFF2-40B4-BE49-F238E27FC236}">
                <a16:creationId xmlns:a16="http://schemas.microsoft.com/office/drawing/2014/main" id="{E077A1DF-F9A3-4E91-BEF2-3487180AAA71}"/>
              </a:ext>
            </a:extLst>
          </p:cNvPr>
          <p:cNvSpPr/>
          <p:nvPr/>
        </p:nvSpPr>
        <p:spPr>
          <a:xfrm>
            <a:off x="6365588" y="5258271"/>
            <a:ext cx="590226"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salt</a:t>
            </a:r>
            <a:endParaRPr lang="zh-TW" altLang="en-US" b="1" dirty="0">
              <a:solidFill>
                <a:srgbClr val="FF0066"/>
              </a:solidFill>
              <a:latin typeface="Segoe Print" panose="02000600000000000000" pitchFamily="2" charset="0"/>
            </a:endParaRPr>
          </a:p>
        </p:txBody>
      </p:sp>
      <p:pic>
        <p:nvPicPr>
          <p:cNvPr id="12290" name="Picture 2"/>
          <p:cNvPicPr>
            <a:picLocks noChangeAspect="1" noChangeArrowheads="1"/>
          </p:cNvPicPr>
          <p:nvPr/>
        </p:nvPicPr>
        <p:blipFill>
          <a:blip r:embed="rId2"/>
          <a:srcRect/>
          <a:stretch>
            <a:fillRect/>
          </a:stretch>
        </p:blipFill>
        <p:spPr bwMode="auto">
          <a:xfrm>
            <a:off x="744279" y="1666864"/>
            <a:ext cx="5584289" cy="606350"/>
          </a:xfrm>
          <a:prstGeom prst="rect">
            <a:avLst/>
          </a:prstGeom>
          <a:noFill/>
          <a:ln w="9525">
            <a:noFill/>
            <a:miter lim="800000"/>
            <a:headEnd/>
            <a:tailEnd/>
          </a:ln>
        </p:spPr>
      </p:pic>
      <p:sp>
        <p:nvSpPr>
          <p:cNvPr id="16" name="矩形 15">
            <a:extLst>
              <a:ext uri="{FF2B5EF4-FFF2-40B4-BE49-F238E27FC236}">
                <a16:creationId xmlns:a16="http://schemas.microsoft.com/office/drawing/2014/main" id="{E077A1DF-F9A3-4E91-BEF2-3487180AAA71}"/>
              </a:ext>
            </a:extLst>
          </p:cNvPr>
          <p:cNvSpPr/>
          <p:nvPr/>
        </p:nvSpPr>
        <p:spPr>
          <a:xfrm>
            <a:off x="7472632" y="5638620"/>
            <a:ext cx="649538" cy="369332"/>
          </a:xfrm>
          <a:prstGeom prst="rect">
            <a:avLst/>
          </a:prstGeom>
        </p:spPr>
        <p:txBody>
          <a:bodyPr wrap="none">
            <a:spAutoFit/>
          </a:bodyPr>
          <a:lstStyle/>
          <a:p>
            <a:pPr algn="ctr"/>
            <a:r>
              <a:rPr lang="en-US" altLang="zh-TW" b="1" dirty="0">
                <a:solidFill>
                  <a:srgbClr val="FF0066"/>
                </a:solidFill>
                <a:latin typeface="Segoe Print" panose="02000600000000000000" pitchFamily="2" charset="0"/>
              </a:rPr>
              <a:t>cold</a:t>
            </a:r>
            <a:endParaRPr lang="zh-TW" altLang="en-US" b="1" dirty="0">
              <a:solidFill>
                <a:srgbClr val="FF0066"/>
              </a:solidFill>
              <a:latin typeface="Segoe Print" panose="02000600000000000000" pitchFamily="2" charset="0"/>
            </a:endParaRPr>
          </a:p>
        </p:txBody>
      </p:sp>
      <p:pic>
        <p:nvPicPr>
          <p:cNvPr id="12291" name="Picture 3"/>
          <p:cNvPicPr>
            <a:picLocks noChangeAspect="1" noChangeArrowheads="1"/>
          </p:cNvPicPr>
          <p:nvPr/>
        </p:nvPicPr>
        <p:blipFill>
          <a:blip r:embed="rId3"/>
          <a:srcRect/>
          <a:stretch>
            <a:fillRect/>
          </a:stretch>
        </p:blipFill>
        <p:spPr bwMode="auto">
          <a:xfrm>
            <a:off x="6405965" y="1379213"/>
            <a:ext cx="2634087" cy="2652813"/>
          </a:xfrm>
          <a:prstGeom prst="rect">
            <a:avLst/>
          </a:prstGeom>
          <a:noFill/>
          <a:ln w="9525">
            <a:noFill/>
            <a:miter lim="800000"/>
            <a:headEnd/>
            <a:tailEnd/>
          </a:ln>
        </p:spPr>
      </p:pic>
      <p:sp>
        <p:nvSpPr>
          <p:cNvPr id="2" name="矩形: 圓角 1">
            <a:extLst>
              <a:ext uri="{FF2B5EF4-FFF2-40B4-BE49-F238E27FC236}">
                <a16:creationId xmlns:a16="http://schemas.microsoft.com/office/drawing/2014/main" id="{105DF9BD-E64D-4286-BE43-B1408BCAA340}"/>
              </a:ext>
            </a:extLst>
          </p:cNvPr>
          <p:cNvSpPr/>
          <p:nvPr/>
        </p:nvSpPr>
        <p:spPr>
          <a:xfrm>
            <a:off x="6411061" y="2955776"/>
            <a:ext cx="1044000" cy="252000"/>
          </a:xfrm>
          <a:prstGeom prst="roundRect">
            <a:avLst>
              <a:gd name="adj" fmla="val 36355"/>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D66E76B1-D33A-4A51-AA9B-301115501DDF}"/>
              </a:ext>
            </a:extLst>
          </p:cNvPr>
          <p:cNvSpPr/>
          <p:nvPr/>
        </p:nvSpPr>
        <p:spPr>
          <a:xfrm>
            <a:off x="7965195" y="2181340"/>
            <a:ext cx="275422" cy="1800000"/>
          </a:xfrm>
          <a:prstGeom prst="roundRect">
            <a:avLst>
              <a:gd name="adj" fmla="val 40667"/>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4" name="矩形: 圓角 23">
            <a:extLst>
              <a:ext uri="{FF2B5EF4-FFF2-40B4-BE49-F238E27FC236}">
                <a16:creationId xmlns:a16="http://schemas.microsoft.com/office/drawing/2014/main" id="{8CE8E849-8A67-4178-A7F5-2BC72F1050AE}"/>
              </a:ext>
            </a:extLst>
          </p:cNvPr>
          <p:cNvSpPr/>
          <p:nvPr/>
        </p:nvSpPr>
        <p:spPr>
          <a:xfrm>
            <a:off x="6680392" y="1401192"/>
            <a:ext cx="275422" cy="1320743"/>
          </a:xfrm>
          <a:prstGeom prst="roundRect">
            <a:avLst>
              <a:gd name="adj" fmla="val 40667"/>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5" name="矩形: 圓角 24">
            <a:extLst>
              <a:ext uri="{FF2B5EF4-FFF2-40B4-BE49-F238E27FC236}">
                <a16:creationId xmlns:a16="http://schemas.microsoft.com/office/drawing/2014/main" id="{B5839F6B-E081-462B-A74A-2EC019A8C1E1}"/>
              </a:ext>
            </a:extLst>
          </p:cNvPr>
          <p:cNvSpPr/>
          <p:nvPr/>
        </p:nvSpPr>
        <p:spPr>
          <a:xfrm>
            <a:off x="7208207" y="1666251"/>
            <a:ext cx="1800000" cy="252000"/>
          </a:xfrm>
          <a:prstGeom prst="roundRect">
            <a:avLst>
              <a:gd name="adj" fmla="val 36355"/>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0E2274A4-6B7B-4DF4-B489-B95FB35DB7F7}"/>
              </a:ext>
            </a:extLst>
          </p:cNvPr>
          <p:cNvSpPr/>
          <p:nvPr/>
        </p:nvSpPr>
        <p:spPr>
          <a:xfrm>
            <a:off x="6939573" y="1904232"/>
            <a:ext cx="275422" cy="1800000"/>
          </a:xfrm>
          <a:prstGeom prst="roundRect">
            <a:avLst>
              <a:gd name="adj" fmla="val 40667"/>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7" name="矩形: 圓角 26">
            <a:extLst>
              <a:ext uri="{FF2B5EF4-FFF2-40B4-BE49-F238E27FC236}">
                <a16:creationId xmlns:a16="http://schemas.microsoft.com/office/drawing/2014/main" id="{9F3780E7-2C08-4FCF-A461-6CB15854BC0A}"/>
              </a:ext>
            </a:extLst>
          </p:cNvPr>
          <p:cNvSpPr/>
          <p:nvPr/>
        </p:nvSpPr>
        <p:spPr>
          <a:xfrm>
            <a:off x="7711720" y="2437903"/>
            <a:ext cx="792000" cy="252000"/>
          </a:xfrm>
          <a:prstGeom prst="roundRect">
            <a:avLst>
              <a:gd name="adj" fmla="val 36355"/>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A2FC723E-4109-4FBA-8FEF-E3A504D92004}"/>
              </a:ext>
            </a:extLst>
          </p:cNvPr>
          <p:cNvSpPr/>
          <p:nvPr/>
        </p:nvSpPr>
        <p:spPr>
          <a:xfrm>
            <a:off x="8748389" y="2434704"/>
            <a:ext cx="275422" cy="1008000"/>
          </a:xfrm>
          <a:prstGeom prst="roundRect">
            <a:avLst>
              <a:gd name="adj" fmla="val 40667"/>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9" name="矩形: 圓角 28">
            <a:extLst>
              <a:ext uri="{FF2B5EF4-FFF2-40B4-BE49-F238E27FC236}">
                <a16:creationId xmlns:a16="http://schemas.microsoft.com/office/drawing/2014/main" id="{84617AD4-E7EF-4740-BAD9-4F7BEBA2597A}"/>
              </a:ext>
            </a:extLst>
          </p:cNvPr>
          <p:cNvSpPr/>
          <p:nvPr/>
        </p:nvSpPr>
        <p:spPr>
          <a:xfrm>
            <a:off x="7201008" y="3726774"/>
            <a:ext cx="1044000" cy="252000"/>
          </a:xfrm>
          <a:prstGeom prst="roundRect">
            <a:avLst>
              <a:gd name="adj" fmla="val 36355"/>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285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500"/>
                                        <p:tgtEl>
                                          <p:spTgt spid="36"/>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up)">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left)">
                                      <p:cBhvr>
                                        <p:cTn id="70" dur="500"/>
                                        <p:tgtEl>
                                          <p:spTgt spid="16"/>
                                        </p:tgtEl>
                                      </p:cBhvr>
                                    </p:animEffect>
                                  </p:childTnLst>
                                </p:cTn>
                              </p:par>
                            </p:childTnLst>
                          </p:cTn>
                        </p:par>
                        <p:par>
                          <p:cTn id="71" fill="hold">
                            <p:stCondLst>
                              <p:cond delay="50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36" grpId="0"/>
      <p:bldP spid="16" grpId="0"/>
      <p:bldP spid="2" grpId="0" animBg="1"/>
      <p:bldP spid="4" grpId="0" animBg="1"/>
      <p:bldP spid="24" grpId="0" animBg="1"/>
      <p:bldP spid="25" grpId="0" animBg="1"/>
      <p:bldP spid="26" grpId="0" animBg="1"/>
      <p:bldP spid="27"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4EA454C-8C5F-4BDE-AB5C-7FBA9EC83FBE}"/>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20</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9863760B-4921-40B0-B1CF-C39DE2A1C66C}"/>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These statements are true for one or both of </a:t>
            </a:r>
            <a:r>
              <a:rPr lang="en-US" altLang="zh-TW" sz="2000" dirty="0" err="1">
                <a:latin typeface="Calibri" panose="020F0502020204030204" pitchFamily="34" charset="0"/>
                <a:cs typeface="Calibri" panose="020F0502020204030204" pitchFamily="34" charset="0"/>
              </a:rPr>
              <a:t>Skerry’s</a:t>
            </a:r>
            <a:r>
              <a:rPr lang="en-US" altLang="zh-TW" sz="2000" dirty="0">
                <a:latin typeface="Calibri" panose="020F0502020204030204" pitchFamily="34" charset="0"/>
                <a:cs typeface="Calibri" panose="020F0502020204030204" pitchFamily="34" charset="0"/>
              </a:rPr>
              <a:t> stories. Write W (</a:t>
            </a:r>
            <a:r>
              <a:rPr lang="en-US" altLang="zh-TW" sz="2000" dirty="0" err="1">
                <a:latin typeface="Calibri" panose="020F0502020204030204" pitchFamily="34" charset="0"/>
                <a:cs typeface="Calibri" panose="020F0502020204030204" pitchFamily="34" charset="0"/>
              </a:rPr>
              <a:t>whitetip</a:t>
            </a:r>
            <a:r>
              <a:rPr lang="en-US" altLang="zh-TW" sz="2000" dirty="0">
                <a:latin typeface="Calibri" panose="020F0502020204030204" pitchFamily="34" charset="0"/>
                <a:cs typeface="Calibri" panose="020F0502020204030204" pitchFamily="34" charset="0"/>
              </a:rPr>
              <a:t>), H (hammerhead) and B (both).</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355F8E24-BEEC-42C7-935B-EDE85A094E12}"/>
              </a:ext>
            </a:extLst>
          </p:cNvPr>
          <p:cNvSpPr/>
          <p:nvPr/>
        </p:nvSpPr>
        <p:spPr>
          <a:xfrm>
            <a:off x="683341" y="1211389"/>
            <a:ext cx="8088380" cy="3093154"/>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cs typeface="Calibri" panose="020F0502020204030204" pitchFamily="34" charset="0"/>
              </a:rPr>
              <a:t>1 	The sharks were difficult to find.</a:t>
            </a:r>
          </a:p>
          <a:p>
            <a:pPr marL="360000" indent="-360000">
              <a:spcBef>
                <a:spcPts val="600"/>
              </a:spcBef>
            </a:pPr>
            <a:r>
              <a:rPr lang="en-US" altLang="zh-TW" sz="2000" dirty="0">
                <a:latin typeface="Calibri" panose="020F0502020204030204" pitchFamily="34" charset="0"/>
                <a:cs typeface="Calibri" panose="020F0502020204030204" pitchFamily="34" charset="0"/>
              </a:rPr>
              <a:t>2 	Bad weather made it almost impossible to do any work.</a:t>
            </a:r>
          </a:p>
          <a:p>
            <a:pPr marL="360000" indent="-360000">
              <a:spcBef>
                <a:spcPts val="600"/>
              </a:spcBef>
            </a:pPr>
            <a:r>
              <a:rPr lang="en-US" altLang="zh-TW" sz="2000" dirty="0">
                <a:latin typeface="Calibri" panose="020F0502020204030204" pitchFamily="34" charset="0"/>
                <a:cs typeface="Calibri" panose="020F0502020204030204" pitchFamily="34" charset="0"/>
              </a:rPr>
              <a:t>3 	Some fishermen told </a:t>
            </a:r>
            <a:r>
              <a:rPr lang="en-US" altLang="zh-TW" sz="2000" dirty="0" err="1">
                <a:latin typeface="Calibri" panose="020F0502020204030204" pitchFamily="34" charset="0"/>
                <a:cs typeface="Calibri" panose="020F0502020204030204" pitchFamily="34" charset="0"/>
              </a:rPr>
              <a:t>Skerry</a:t>
            </a:r>
            <a:r>
              <a:rPr lang="en-US" altLang="zh-TW" sz="2000" dirty="0">
                <a:latin typeface="Calibri" panose="020F0502020204030204" pitchFamily="34" charset="0"/>
                <a:cs typeface="Calibri" panose="020F0502020204030204" pitchFamily="34" charset="0"/>
              </a:rPr>
              <a:t> where the sharks were.</a:t>
            </a:r>
          </a:p>
          <a:p>
            <a:pPr marL="360000" indent="-360000">
              <a:spcBef>
                <a:spcPts val="600"/>
              </a:spcBef>
            </a:pPr>
            <a:r>
              <a:rPr lang="en-US" altLang="zh-TW" sz="2000" dirty="0">
                <a:latin typeface="Calibri" panose="020F0502020204030204" pitchFamily="34" charset="0"/>
                <a:cs typeface="Calibri" panose="020F0502020204030204" pitchFamily="34" charset="0"/>
              </a:rPr>
              <a:t>4 	</a:t>
            </a:r>
            <a:r>
              <a:rPr lang="en-US" altLang="zh-TW" sz="2000" dirty="0" err="1">
                <a:latin typeface="Calibri" panose="020F0502020204030204" pitchFamily="34" charset="0"/>
                <a:cs typeface="Calibri" panose="020F0502020204030204" pitchFamily="34" charset="0"/>
              </a:rPr>
              <a:t>Skerry</a:t>
            </a:r>
            <a:r>
              <a:rPr lang="en-US" altLang="zh-TW" sz="2000" dirty="0">
                <a:latin typeface="Calibri" panose="020F0502020204030204" pitchFamily="34" charset="0"/>
                <a:cs typeface="Calibri" panose="020F0502020204030204" pitchFamily="34" charset="0"/>
              </a:rPr>
              <a:t> had to work without an assistant.</a:t>
            </a:r>
          </a:p>
          <a:p>
            <a:pPr marL="360000" indent="-360000">
              <a:spcBef>
                <a:spcPts val="600"/>
              </a:spcBef>
            </a:pPr>
            <a:r>
              <a:rPr lang="en-US" altLang="zh-TW" sz="2000" dirty="0">
                <a:latin typeface="Calibri" panose="020F0502020204030204" pitchFamily="34" charset="0"/>
                <a:cs typeface="Calibri" panose="020F0502020204030204" pitchFamily="34" charset="0"/>
              </a:rPr>
              <a:t>5 	</a:t>
            </a:r>
            <a:r>
              <a:rPr lang="en-US" altLang="zh-TW" sz="2000" dirty="0" err="1">
                <a:latin typeface="Calibri" panose="020F0502020204030204" pitchFamily="34" charset="0"/>
                <a:cs typeface="Calibri" panose="020F0502020204030204" pitchFamily="34" charset="0"/>
              </a:rPr>
              <a:t>Skerry</a:t>
            </a:r>
            <a:r>
              <a:rPr lang="en-US" altLang="zh-TW" sz="2000" dirty="0">
                <a:latin typeface="Calibri" panose="020F0502020204030204" pitchFamily="34" charset="0"/>
                <a:cs typeface="Calibri" panose="020F0502020204030204" pitchFamily="34" charset="0"/>
              </a:rPr>
              <a:t> got into the water as soon as he saw a shark.</a:t>
            </a:r>
          </a:p>
          <a:p>
            <a:pPr marL="360000" indent="-360000">
              <a:spcBef>
                <a:spcPts val="600"/>
              </a:spcBef>
            </a:pPr>
            <a:r>
              <a:rPr lang="en-US" altLang="zh-TW" sz="2000" dirty="0">
                <a:latin typeface="Calibri" panose="020F0502020204030204" pitchFamily="34" charset="0"/>
                <a:cs typeface="Calibri" panose="020F0502020204030204" pitchFamily="34" charset="0"/>
              </a:rPr>
              <a:t>6 	The shark spent some time swimming close to </a:t>
            </a:r>
            <a:r>
              <a:rPr lang="en-US" altLang="zh-TW" sz="2000" dirty="0" err="1">
                <a:latin typeface="Calibri" panose="020F0502020204030204" pitchFamily="34" charset="0"/>
                <a:cs typeface="Calibri" panose="020F0502020204030204" pitchFamily="34" charset="0"/>
              </a:rPr>
              <a:t>Skerry</a:t>
            </a:r>
            <a:r>
              <a:rPr lang="en-US" altLang="zh-TW" sz="2000" dirty="0">
                <a:latin typeface="Calibri" panose="020F0502020204030204" pitchFamily="34" charset="0"/>
                <a:cs typeface="Calibri" panose="020F0502020204030204" pitchFamily="34" charset="0"/>
              </a:rPr>
              <a:t>.</a:t>
            </a:r>
          </a:p>
          <a:p>
            <a:pPr marL="360000" indent="-360000">
              <a:spcBef>
                <a:spcPts val="600"/>
              </a:spcBef>
            </a:pPr>
            <a:r>
              <a:rPr lang="en-US" altLang="zh-TW" sz="2000" dirty="0">
                <a:latin typeface="Calibri" panose="020F0502020204030204" pitchFamily="34" charset="0"/>
                <a:cs typeface="Calibri" panose="020F0502020204030204" pitchFamily="34" charset="0"/>
              </a:rPr>
              <a:t>7	</a:t>
            </a:r>
            <a:r>
              <a:rPr lang="en-US" altLang="zh-TW" sz="2000" dirty="0" err="1">
                <a:latin typeface="Calibri" panose="020F0502020204030204" pitchFamily="34" charset="0"/>
                <a:cs typeface="Calibri" panose="020F0502020204030204" pitchFamily="34" charset="0"/>
              </a:rPr>
              <a:t>Skerry</a:t>
            </a:r>
            <a:r>
              <a:rPr lang="en-US" altLang="zh-TW" sz="2000" dirty="0">
                <a:latin typeface="Calibri" panose="020F0502020204030204" pitchFamily="34" charset="0"/>
                <a:cs typeface="Calibri" panose="020F0502020204030204" pitchFamily="34" charset="0"/>
              </a:rPr>
              <a:t> wasn’t sure what to do.</a:t>
            </a:r>
          </a:p>
          <a:p>
            <a:pPr marL="360000" indent="-360000">
              <a:spcBef>
                <a:spcPts val="600"/>
              </a:spcBef>
            </a:pPr>
            <a:r>
              <a:rPr lang="en-US" altLang="zh-TW" sz="2000" dirty="0">
                <a:latin typeface="Calibri" panose="020F0502020204030204" pitchFamily="34" charset="0"/>
                <a:cs typeface="Calibri" panose="020F0502020204030204" pitchFamily="34" charset="0"/>
              </a:rPr>
              <a:t>8 	</a:t>
            </a:r>
            <a:r>
              <a:rPr lang="en-US" altLang="zh-TW" sz="2000" dirty="0" err="1">
                <a:latin typeface="Calibri" panose="020F0502020204030204" pitchFamily="34" charset="0"/>
                <a:cs typeface="Calibri" panose="020F0502020204030204" pitchFamily="34" charset="0"/>
              </a:rPr>
              <a:t>Skerry</a:t>
            </a:r>
            <a:r>
              <a:rPr lang="en-US" altLang="zh-TW" sz="2000" dirty="0">
                <a:latin typeface="Calibri" panose="020F0502020204030204" pitchFamily="34" charset="0"/>
                <a:cs typeface="Calibri" panose="020F0502020204030204" pitchFamily="34" charset="0"/>
              </a:rPr>
              <a:t> was pleased with the photos he took.</a:t>
            </a:r>
            <a:endParaRPr lang="zh-TW" altLang="en-US" sz="2000" dirty="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259B2728-916E-4BE9-B4C7-7D6725D4B841}"/>
              </a:ext>
            </a:extLst>
          </p:cNvPr>
          <p:cNvSpPr/>
          <p:nvPr/>
        </p:nvSpPr>
        <p:spPr>
          <a:xfrm>
            <a:off x="372279" y="1177811"/>
            <a:ext cx="418704" cy="3143168"/>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B</a:t>
            </a:r>
          </a:p>
          <a:p>
            <a:pPr>
              <a:lnSpc>
                <a:spcPts val="3000"/>
              </a:lnSpc>
            </a:pPr>
            <a:r>
              <a:rPr lang="en-US" altLang="zh-TW" b="1" dirty="0">
                <a:solidFill>
                  <a:srgbClr val="FF0066"/>
                </a:solidFill>
                <a:latin typeface="Segoe Print" panose="02000600000000000000" pitchFamily="2" charset="0"/>
              </a:rPr>
              <a:t>H</a:t>
            </a:r>
          </a:p>
          <a:p>
            <a:pPr>
              <a:lnSpc>
                <a:spcPts val="3000"/>
              </a:lnSpc>
            </a:pPr>
            <a:r>
              <a:rPr lang="en-US" altLang="zh-TW" b="1" dirty="0">
                <a:solidFill>
                  <a:srgbClr val="FF0066"/>
                </a:solidFill>
                <a:latin typeface="Segoe Print" panose="02000600000000000000" pitchFamily="2" charset="0"/>
              </a:rPr>
              <a:t>W</a:t>
            </a:r>
          </a:p>
          <a:p>
            <a:pPr>
              <a:lnSpc>
                <a:spcPts val="3000"/>
              </a:lnSpc>
            </a:pPr>
            <a:r>
              <a:rPr lang="en-US" altLang="zh-TW" b="1" dirty="0">
                <a:solidFill>
                  <a:srgbClr val="FF0066"/>
                </a:solidFill>
                <a:latin typeface="Segoe Print" panose="02000600000000000000" pitchFamily="2" charset="0"/>
              </a:rPr>
              <a:t>H</a:t>
            </a:r>
          </a:p>
          <a:p>
            <a:pPr>
              <a:lnSpc>
                <a:spcPts val="3000"/>
              </a:lnSpc>
            </a:pPr>
            <a:r>
              <a:rPr lang="en-US" altLang="zh-TW" b="1" dirty="0">
                <a:solidFill>
                  <a:srgbClr val="FF0066"/>
                </a:solidFill>
                <a:latin typeface="Segoe Print" panose="02000600000000000000" pitchFamily="2" charset="0"/>
              </a:rPr>
              <a:t>W</a:t>
            </a:r>
          </a:p>
          <a:p>
            <a:pPr>
              <a:lnSpc>
                <a:spcPts val="3000"/>
              </a:lnSpc>
            </a:pPr>
            <a:r>
              <a:rPr lang="en-US" altLang="zh-TW" b="1" dirty="0">
                <a:solidFill>
                  <a:srgbClr val="FF0066"/>
                </a:solidFill>
                <a:latin typeface="Segoe Print" panose="02000600000000000000" pitchFamily="2" charset="0"/>
              </a:rPr>
              <a:t>W</a:t>
            </a:r>
          </a:p>
          <a:p>
            <a:pPr>
              <a:lnSpc>
                <a:spcPts val="3000"/>
              </a:lnSpc>
            </a:pPr>
            <a:r>
              <a:rPr lang="en-US" altLang="zh-TW" b="1" dirty="0">
                <a:solidFill>
                  <a:srgbClr val="FF0066"/>
                </a:solidFill>
                <a:latin typeface="Segoe Print" panose="02000600000000000000" pitchFamily="2" charset="0"/>
              </a:rPr>
              <a:t>H</a:t>
            </a:r>
          </a:p>
          <a:p>
            <a:pPr>
              <a:lnSpc>
                <a:spcPts val="3000"/>
              </a:lnSpc>
            </a:pPr>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1372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字方塊 27">
            <a:extLst>
              <a:ext uri="{FF2B5EF4-FFF2-40B4-BE49-F238E27FC236}">
                <a16:creationId xmlns:a16="http://schemas.microsoft.com/office/drawing/2014/main" id="{BBDED610-02B3-465C-86F2-EAAB6839EDA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20</a:t>
            </a:r>
            <a:endParaRPr lang="zh-TW" altLang="en-US" sz="1200" b="1" dirty="0">
              <a:solidFill>
                <a:schemeClr val="tx1">
                  <a:lumMod val="50000"/>
                  <a:lumOff val="50000"/>
                </a:schemeClr>
              </a:solidFill>
              <a:latin typeface="Calibri" panose="020F0502020204030204" pitchFamily="34" charset="0"/>
            </a:endParaRPr>
          </a:p>
        </p:txBody>
      </p:sp>
      <p:sp>
        <p:nvSpPr>
          <p:cNvPr id="15" name="矩形 14">
            <a:extLst>
              <a:ext uri="{FF2B5EF4-FFF2-40B4-BE49-F238E27FC236}">
                <a16:creationId xmlns:a16="http://schemas.microsoft.com/office/drawing/2014/main" id="{92DD8E0F-F3B3-4712-BB34-402FCE7A2ABC}"/>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dirty="0">
                <a:latin typeface="Calibri" panose="020F0502020204030204" pitchFamily="34" charset="0"/>
                <a:cs typeface="Calibri" panose="020F0502020204030204" pitchFamily="34" charset="0"/>
              </a:rPr>
              <a:t>Find these words and expressions in the stories. Choose the correct option.</a:t>
            </a:r>
            <a:endParaRPr lang="zh-TW" altLang="en-US" sz="2000" dirty="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FFF04406-9D91-4B8D-9F94-D883692F657D}"/>
              </a:ext>
            </a:extLst>
          </p:cNvPr>
          <p:cNvSpPr/>
          <p:nvPr/>
        </p:nvSpPr>
        <p:spPr>
          <a:xfrm>
            <a:off x="675994" y="976174"/>
            <a:ext cx="8118048"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cs typeface="Calibri" panose="020F0502020204030204" pitchFamily="34" charset="0"/>
              </a:rPr>
              <a:t>1 	spotted: </a:t>
            </a:r>
            <a:r>
              <a:rPr lang="en-US" altLang="zh-TW" sz="2000" i="1" dirty="0">
                <a:latin typeface="Calibri" panose="020F0502020204030204" pitchFamily="34" charset="0"/>
                <a:cs typeface="Calibri" panose="020F0502020204030204" pitchFamily="34" charset="0"/>
              </a:rPr>
              <a:t>photographed / saw</a:t>
            </a:r>
          </a:p>
          <a:p>
            <a:pPr marL="360000" indent="-360000">
              <a:spcBef>
                <a:spcPts val="600"/>
              </a:spcBef>
            </a:pPr>
            <a:r>
              <a:rPr lang="en-US" altLang="zh-TW" sz="2000" dirty="0">
                <a:latin typeface="Calibri" panose="020F0502020204030204" pitchFamily="34" charset="0"/>
                <a:cs typeface="Calibri" panose="020F0502020204030204" pitchFamily="34" charset="0"/>
              </a:rPr>
              <a:t>2 	high point: </a:t>
            </a:r>
            <a:r>
              <a:rPr lang="en-US" altLang="zh-TW" sz="2000" i="1" dirty="0">
                <a:latin typeface="Calibri" panose="020F0502020204030204" pitchFamily="34" charset="0"/>
                <a:cs typeface="Calibri" panose="020F0502020204030204" pitchFamily="34" charset="0"/>
              </a:rPr>
              <a:t>best moment / top of the boat</a:t>
            </a:r>
          </a:p>
          <a:p>
            <a:pPr marL="360000" indent="-360000">
              <a:spcBef>
                <a:spcPts val="600"/>
              </a:spcBef>
            </a:pPr>
            <a:r>
              <a:rPr lang="en-US" altLang="zh-TW" sz="2000" dirty="0">
                <a:latin typeface="Calibri" panose="020F0502020204030204" pitchFamily="34" charset="0"/>
                <a:cs typeface="Calibri" panose="020F0502020204030204" pitchFamily="34" charset="0"/>
              </a:rPr>
              <a:t>3 	deal with: </a:t>
            </a:r>
            <a:r>
              <a:rPr lang="en-US" altLang="zh-TW" sz="2000" i="1" dirty="0">
                <a:latin typeface="Calibri" panose="020F0502020204030204" pitchFamily="34" charset="0"/>
                <a:cs typeface="Calibri" panose="020F0502020204030204" pitchFamily="34" charset="0"/>
              </a:rPr>
              <a:t>survive / solve the problem</a:t>
            </a:r>
          </a:p>
          <a:p>
            <a:pPr marL="360000" indent="-360000">
              <a:spcBef>
                <a:spcPts val="600"/>
              </a:spcBef>
            </a:pPr>
            <a:r>
              <a:rPr lang="en-US" altLang="zh-TW" sz="2000" dirty="0">
                <a:latin typeface="Calibri" panose="020F0502020204030204" pitchFamily="34" charset="0"/>
                <a:cs typeface="Calibri" panose="020F0502020204030204" pitchFamily="34" charset="0"/>
              </a:rPr>
              <a:t>4 	workload: </a:t>
            </a:r>
            <a:r>
              <a:rPr lang="en-US" altLang="zh-TW" sz="2000" i="1" dirty="0">
                <a:latin typeface="Calibri" panose="020F0502020204030204" pitchFamily="34" charset="0"/>
                <a:cs typeface="Calibri" panose="020F0502020204030204" pitchFamily="34" charset="0"/>
              </a:rPr>
              <a:t>amount of work you have to do / problems</a:t>
            </a:r>
          </a:p>
          <a:p>
            <a:pPr marL="360000" indent="-360000">
              <a:spcBef>
                <a:spcPts val="600"/>
              </a:spcBef>
            </a:pPr>
            <a:r>
              <a:rPr lang="en-US" altLang="zh-TW" sz="2000" dirty="0">
                <a:latin typeface="Calibri" panose="020F0502020204030204" pitchFamily="34" charset="0"/>
                <a:cs typeface="Calibri" panose="020F0502020204030204" pitchFamily="34" charset="0"/>
              </a:rPr>
              <a:t>5 	doubled: </a:t>
            </a:r>
            <a:r>
              <a:rPr lang="en-US" altLang="zh-TW" sz="2000" i="1" dirty="0">
                <a:latin typeface="Calibri" panose="020F0502020204030204" pitchFamily="34" charset="0"/>
                <a:cs typeface="Calibri" panose="020F0502020204030204" pitchFamily="34" charset="0"/>
              </a:rPr>
              <a:t>increased by twice as much / increased by three times as much</a:t>
            </a:r>
          </a:p>
          <a:p>
            <a:pPr marL="360000" indent="-360000">
              <a:spcBef>
                <a:spcPts val="600"/>
              </a:spcBef>
            </a:pPr>
            <a:r>
              <a:rPr lang="en-US" altLang="zh-TW" sz="2000" dirty="0">
                <a:latin typeface="Calibri" panose="020F0502020204030204" pitchFamily="34" charset="0"/>
                <a:cs typeface="Calibri" panose="020F0502020204030204" pitchFamily="34" charset="0"/>
              </a:rPr>
              <a:t>6 	clicked: </a:t>
            </a:r>
            <a:r>
              <a:rPr lang="en-US" altLang="zh-TW" sz="2000" i="1" dirty="0">
                <a:latin typeface="Calibri" panose="020F0502020204030204" pitchFamily="34" charset="0"/>
                <a:cs typeface="Calibri" panose="020F0502020204030204" pitchFamily="34" charset="0"/>
              </a:rPr>
              <a:t>was quiet / was successful</a:t>
            </a:r>
            <a:endParaRPr lang="zh-TW" altLang="en-US" sz="2000" i="1" dirty="0">
              <a:latin typeface="Calibri" panose="020F0502020204030204" pitchFamily="34" charset="0"/>
              <a:cs typeface="Calibri" panose="020F0502020204030204" pitchFamily="34" charset="0"/>
            </a:endParaRPr>
          </a:p>
        </p:txBody>
      </p:sp>
      <p:sp>
        <p:nvSpPr>
          <p:cNvPr id="23" name="矩形: 圓角 16">
            <a:extLst>
              <a:ext uri="{FF2B5EF4-FFF2-40B4-BE49-F238E27FC236}">
                <a16:creationId xmlns:a16="http://schemas.microsoft.com/office/drawing/2014/main" id="{82490279-166E-4111-AC8D-C6B99687BBDF}"/>
              </a:ext>
            </a:extLst>
          </p:cNvPr>
          <p:cNvSpPr/>
          <p:nvPr/>
        </p:nvSpPr>
        <p:spPr>
          <a:xfrm>
            <a:off x="3670603" y="1055384"/>
            <a:ext cx="50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0" name="矩形: 圓角 16">
            <a:extLst>
              <a:ext uri="{FF2B5EF4-FFF2-40B4-BE49-F238E27FC236}">
                <a16:creationId xmlns:a16="http://schemas.microsoft.com/office/drawing/2014/main" id="{82490279-166E-4111-AC8D-C6B99687BBDF}"/>
              </a:ext>
            </a:extLst>
          </p:cNvPr>
          <p:cNvSpPr/>
          <p:nvPr/>
        </p:nvSpPr>
        <p:spPr>
          <a:xfrm>
            <a:off x="2243237" y="1414237"/>
            <a:ext cx="148776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1" name="矩形: 圓角 16">
            <a:extLst>
              <a:ext uri="{FF2B5EF4-FFF2-40B4-BE49-F238E27FC236}">
                <a16:creationId xmlns:a16="http://schemas.microsoft.com/office/drawing/2014/main" id="{82490279-166E-4111-AC8D-C6B99687BBDF}"/>
              </a:ext>
            </a:extLst>
          </p:cNvPr>
          <p:cNvSpPr/>
          <p:nvPr/>
        </p:nvSpPr>
        <p:spPr>
          <a:xfrm>
            <a:off x="3097477" y="1816416"/>
            <a:ext cx="197065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2" name="矩形: 圓角 16">
            <a:extLst>
              <a:ext uri="{FF2B5EF4-FFF2-40B4-BE49-F238E27FC236}">
                <a16:creationId xmlns:a16="http://schemas.microsoft.com/office/drawing/2014/main" id="{82490279-166E-4111-AC8D-C6B99687BBDF}"/>
              </a:ext>
            </a:extLst>
          </p:cNvPr>
          <p:cNvSpPr/>
          <p:nvPr/>
        </p:nvSpPr>
        <p:spPr>
          <a:xfrm>
            <a:off x="2211672" y="2195816"/>
            <a:ext cx="324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3" name="矩形: 圓角 16">
            <a:extLst>
              <a:ext uri="{FF2B5EF4-FFF2-40B4-BE49-F238E27FC236}">
                <a16:creationId xmlns:a16="http://schemas.microsoft.com/office/drawing/2014/main" id="{82490279-166E-4111-AC8D-C6B99687BBDF}"/>
              </a:ext>
            </a:extLst>
          </p:cNvPr>
          <p:cNvSpPr/>
          <p:nvPr/>
        </p:nvSpPr>
        <p:spPr>
          <a:xfrm>
            <a:off x="2066347" y="2564943"/>
            <a:ext cx="2854231"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4" name="矩形: 圓角 16">
            <a:extLst>
              <a:ext uri="{FF2B5EF4-FFF2-40B4-BE49-F238E27FC236}">
                <a16:creationId xmlns:a16="http://schemas.microsoft.com/office/drawing/2014/main" id="{82490279-166E-4111-AC8D-C6B99687BBDF}"/>
              </a:ext>
            </a:extLst>
          </p:cNvPr>
          <p:cNvSpPr/>
          <p:nvPr/>
        </p:nvSpPr>
        <p:spPr>
          <a:xfrm>
            <a:off x="3104038" y="2943601"/>
            <a:ext cx="162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245248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1" grpId="0" animBg="1"/>
      <p:bldP spid="32"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4EA454C-8C5F-4BDE-AB5C-7FBA9EC83FBE}"/>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21</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9863760B-4921-40B0-B1CF-C39DE2A1C66C}"/>
              </a:ext>
            </a:extLst>
          </p:cNvPr>
          <p:cNvSpPr/>
          <p:nvPr/>
        </p:nvSpPr>
        <p:spPr>
          <a:xfrm>
            <a:off x="324573" y="922494"/>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dirty="0">
                <a:latin typeface="Calibri" panose="020F0502020204030204" pitchFamily="34" charset="0"/>
                <a:cs typeface="Calibri" panose="020F0502020204030204" pitchFamily="34" charset="0"/>
              </a:rPr>
              <a:t>Write questions for these answers. Use the information from the stories.</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2CA14976-4EF4-47D4-B48D-B588CD31F2E2}"/>
              </a:ext>
            </a:extLst>
          </p:cNvPr>
          <p:cNvSpPr/>
          <p:nvPr/>
        </p:nvSpPr>
        <p:spPr>
          <a:xfrm>
            <a:off x="327485" y="250719"/>
            <a:ext cx="85320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past simple and past continuous</a:t>
            </a:r>
            <a:endParaRPr lang="zh-TW" altLang="en-US" sz="3200" b="1" dirty="0">
              <a:solidFill>
                <a:schemeClr val="tx1">
                  <a:lumMod val="65000"/>
                  <a:lumOff val="35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EBE424B9-562D-4564-AFC4-554F827C4224}"/>
              </a:ext>
            </a:extLst>
          </p:cNvPr>
          <p:cNvSpPr/>
          <p:nvPr/>
        </p:nvSpPr>
        <p:spPr>
          <a:xfrm>
            <a:off x="680425" y="1576474"/>
            <a:ext cx="8133281" cy="4632037"/>
          </a:xfrm>
          <a:prstGeom prst="rect">
            <a:avLst/>
          </a:prstGeom>
        </p:spPr>
        <p:txBody>
          <a:bodyPr wrap="square">
            <a:spAutoFit/>
          </a:bodyPr>
          <a:lstStyle/>
          <a:p>
            <a:pPr marL="354013" indent="-354013">
              <a:spcBef>
                <a:spcPts val="600"/>
              </a:spcBef>
            </a:pPr>
            <a:r>
              <a:rPr lang="en-US" altLang="zh-TW" sz="2000" dirty="0">
                <a:latin typeface="Calibri" panose="020F0502020204030204" pitchFamily="34" charset="0"/>
                <a:cs typeface="Calibri" panose="020F0502020204030204" pitchFamily="34" charset="0"/>
              </a:rPr>
              <a:t>1 	When ____________________________________________________?</a:t>
            </a:r>
          </a:p>
          <a:p>
            <a:pPr marL="354013" indent="-354013">
              <a:spcBef>
                <a:spcPts val="600"/>
              </a:spcBef>
            </a:pPr>
            <a:r>
              <a:rPr lang="en-US" altLang="zh-TW" sz="2000" dirty="0">
                <a:latin typeface="Calibri" panose="020F0502020204030204" pitchFamily="34" charset="0"/>
                <a:cs typeface="Calibri" panose="020F0502020204030204" pitchFamily="34" charset="0"/>
              </a:rPr>
              <a:t>	When they were fishing for tuna.</a:t>
            </a:r>
          </a:p>
          <a:p>
            <a:pPr marL="354013" indent="-354013">
              <a:spcBef>
                <a:spcPts val="600"/>
              </a:spcBef>
            </a:pPr>
            <a:r>
              <a:rPr lang="en-US" altLang="zh-TW" sz="2000" dirty="0">
                <a:latin typeface="Calibri" panose="020F0502020204030204" pitchFamily="34" charset="0"/>
                <a:cs typeface="Calibri" panose="020F0502020204030204" pitchFamily="34" charset="0"/>
              </a:rPr>
              <a:t>2 	When ____________________________________________________?</a:t>
            </a:r>
          </a:p>
          <a:p>
            <a:pPr marL="354013" indent="-354013">
              <a:spcBef>
                <a:spcPts val="600"/>
              </a:spcBef>
            </a:pPr>
            <a:r>
              <a:rPr lang="en-US" altLang="zh-TW" sz="2000" dirty="0">
                <a:latin typeface="Calibri" panose="020F0502020204030204" pitchFamily="34" charset="0"/>
                <a:cs typeface="Calibri" panose="020F0502020204030204" pitchFamily="34" charset="0"/>
              </a:rPr>
              <a:t>	While he was looking out from the bridge.</a:t>
            </a:r>
          </a:p>
          <a:p>
            <a:pPr marL="354013" indent="-354013">
              <a:spcBef>
                <a:spcPts val="600"/>
              </a:spcBef>
            </a:pPr>
            <a:r>
              <a:rPr lang="en-US" altLang="zh-TW" sz="2000" dirty="0">
                <a:latin typeface="Calibri" panose="020F0502020204030204" pitchFamily="34" charset="0"/>
                <a:cs typeface="Calibri" panose="020F0502020204030204" pitchFamily="34" charset="0"/>
              </a:rPr>
              <a:t>3 	How _____________________________________________________?</a:t>
            </a:r>
          </a:p>
          <a:p>
            <a:pPr marL="354013" indent="-354013">
              <a:spcBef>
                <a:spcPts val="600"/>
              </a:spcBef>
            </a:pPr>
            <a:r>
              <a:rPr lang="en-US" altLang="zh-TW" sz="2000" dirty="0">
                <a:latin typeface="Calibri" panose="020F0502020204030204" pitchFamily="34" charset="0"/>
                <a:cs typeface="Calibri" panose="020F0502020204030204" pitchFamily="34" charset="0"/>
              </a:rPr>
              <a:t>	Because the white tip of its dorsal fin was sticking out of the water.</a:t>
            </a:r>
          </a:p>
          <a:p>
            <a:pPr marL="354013" indent="-354013">
              <a:spcBef>
                <a:spcPts val="600"/>
              </a:spcBef>
            </a:pPr>
            <a:r>
              <a:rPr lang="en-US" altLang="zh-TW" sz="2000" dirty="0">
                <a:latin typeface="Calibri" panose="020F0502020204030204" pitchFamily="34" charset="0"/>
                <a:cs typeface="Calibri" panose="020F0502020204030204" pitchFamily="34" charset="0"/>
              </a:rPr>
              <a:t>4 	What ____________________________________________________?</a:t>
            </a:r>
          </a:p>
          <a:p>
            <a:pPr marL="354013" indent="-354013">
              <a:spcBef>
                <a:spcPts val="600"/>
              </a:spcBef>
            </a:pPr>
            <a:r>
              <a:rPr lang="en-US" altLang="zh-TW" sz="2000" dirty="0">
                <a:latin typeface="Calibri" panose="020F0502020204030204" pitchFamily="34" charset="0"/>
                <a:cs typeface="Calibri" panose="020F0502020204030204" pitchFamily="34" charset="0"/>
              </a:rPr>
              <a:t>	They were going after the great hammerhead shark.</a:t>
            </a:r>
          </a:p>
          <a:p>
            <a:pPr marL="354013" indent="-354013">
              <a:spcBef>
                <a:spcPts val="600"/>
              </a:spcBef>
            </a:pPr>
            <a:r>
              <a:rPr lang="en-US" altLang="zh-TW" sz="2000" dirty="0">
                <a:latin typeface="Calibri" panose="020F0502020204030204" pitchFamily="34" charset="0"/>
                <a:cs typeface="Calibri" panose="020F0502020204030204" pitchFamily="34" charset="0"/>
              </a:rPr>
              <a:t>5 	What ____________________________________________________?</a:t>
            </a:r>
          </a:p>
          <a:p>
            <a:pPr marL="354013" indent="-354013">
              <a:spcBef>
                <a:spcPts val="600"/>
              </a:spcBef>
            </a:pPr>
            <a:r>
              <a:rPr lang="en-US" altLang="zh-TW" sz="2000" dirty="0">
                <a:latin typeface="Calibri" panose="020F0502020204030204" pitchFamily="34" charset="0"/>
                <a:cs typeface="Calibri" panose="020F0502020204030204" pitchFamily="34" charset="0"/>
              </a:rPr>
              <a:t>	</a:t>
            </a:r>
            <a:r>
              <a:rPr lang="en-US" altLang="zh-TW" sz="2000" dirty="0" err="1">
                <a:latin typeface="Calibri" panose="020F0502020204030204" pitchFamily="34" charset="0"/>
                <a:cs typeface="Calibri" panose="020F0502020204030204" pitchFamily="34" charset="0"/>
              </a:rPr>
              <a:t>Skerry’s</a:t>
            </a:r>
            <a:r>
              <a:rPr lang="en-US" altLang="zh-TW" sz="2000" dirty="0">
                <a:latin typeface="Calibri" panose="020F0502020204030204" pitchFamily="34" charset="0"/>
                <a:cs typeface="Calibri" panose="020F0502020204030204" pitchFamily="34" charset="0"/>
              </a:rPr>
              <a:t> assistant flew home.</a:t>
            </a:r>
          </a:p>
          <a:p>
            <a:pPr marL="354013" indent="-354013">
              <a:spcBef>
                <a:spcPts val="600"/>
              </a:spcBef>
            </a:pPr>
            <a:r>
              <a:rPr lang="en-US" altLang="zh-TW" sz="2000" dirty="0">
                <a:latin typeface="Calibri" panose="020F0502020204030204" pitchFamily="34" charset="0"/>
                <a:cs typeface="Calibri" panose="020F0502020204030204" pitchFamily="34" charset="0"/>
              </a:rPr>
              <a:t>6 	What _____________________________________________________?</a:t>
            </a:r>
          </a:p>
          <a:p>
            <a:pPr marL="354013" indent="-354013">
              <a:spcBef>
                <a:spcPts val="600"/>
              </a:spcBef>
            </a:pPr>
            <a:r>
              <a:rPr lang="en-US" altLang="zh-TW" sz="2000" dirty="0">
                <a:latin typeface="Calibri" panose="020F0502020204030204" pitchFamily="34" charset="0"/>
                <a:cs typeface="Calibri" panose="020F0502020204030204" pitchFamily="34" charset="0"/>
              </a:rPr>
              <a:t>	He was trying to decide what to do.</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B491CFDA-7FB3-4C4C-8AA5-9F00902A5393}"/>
              </a:ext>
            </a:extLst>
          </p:cNvPr>
          <p:cNvSpPr/>
          <p:nvPr/>
        </p:nvSpPr>
        <p:spPr>
          <a:xfrm>
            <a:off x="1737084" y="1626422"/>
            <a:ext cx="6653413"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did the sports fishermen see some oceanic whitetips</a:t>
            </a:r>
          </a:p>
        </p:txBody>
      </p:sp>
      <p:sp>
        <p:nvSpPr>
          <p:cNvPr id="18" name="矩形 17">
            <a:extLst>
              <a:ext uri="{FF2B5EF4-FFF2-40B4-BE49-F238E27FC236}">
                <a16:creationId xmlns:a16="http://schemas.microsoft.com/office/drawing/2014/main" id="{FF315038-93E2-459C-8437-8A6252E3C037}"/>
              </a:ext>
            </a:extLst>
          </p:cNvPr>
          <p:cNvSpPr/>
          <p:nvPr/>
        </p:nvSpPr>
        <p:spPr>
          <a:xfrm>
            <a:off x="1805014" y="2393120"/>
            <a:ext cx="3483646"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did Brian Skerry spot a shark</a:t>
            </a:r>
            <a:endParaRPr lang="zh-TW" altLang="en-US" sz="1700"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530FF1C5-09C7-4775-B7B1-DCFADC4E6AF1}"/>
              </a:ext>
            </a:extLst>
          </p:cNvPr>
          <p:cNvSpPr/>
          <p:nvPr/>
        </p:nvSpPr>
        <p:spPr>
          <a:xfrm>
            <a:off x="1663702" y="3159818"/>
            <a:ext cx="4057521"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did he know that it was a whitetip</a:t>
            </a:r>
            <a:endParaRPr lang="zh-TW" altLang="en-US" sz="1700"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F8C322EE-53BF-421C-AE03-7A4C8C7AA91C}"/>
              </a:ext>
            </a:extLst>
          </p:cNvPr>
          <p:cNvSpPr/>
          <p:nvPr/>
        </p:nvSpPr>
        <p:spPr>
          <a:xfrm>
            <a:off x="1726067" y="3852756"/>
            <a:ext cx="6653412" cy="615553"/>
          </a:xfrm>
          <a:prstGeom prst="rect">
            <a:avLst/>
          </a:prstGeom>
        </p:spPr>
        <p:txBody>
          <a:bodyPr wrap="square">
            <a:spAutoFit/>
          </a:bodyPr>
          <a:lstStyle/>
          <a:p>
            <a:r>
              <a:rPr lang="en-US" altLang="zh-TW" sz="1700" b="1" dirty="0">
                <a:solidFill>
                  <a:srgbClr val="FF0066"/>
                </a:solidFill>
                <a:latin typeface="Segoe Print" panose="02000600000000000000" pitchFamily="2" charset="0"/>
              </a:rPr>
              <a:t>were Skerry and his assistant going after at the end of the assignment</a:t>
            </a:r>
          </a:p>
        </p:txBody>
      </p:sp>
      <p:sp>
        <p:nvSpPr>
          <p:cNvPr id="26" name="矩形 25">
            <a:extLst>
              <a:ext uri="{FF2B5EF4-FFF2-40B4-BE49-F238E27FC236}">
                <a16:creationId xmlns:a16="http://schemas.microsoft.com/office/drawing/2014/main" id="{569D3494-CA3A-4653-94B1-9D3D6645D2A2}"/>
              </a:ext>
            </a:extLst>
          </p:cNvPr>
          <p:cNvSpPr/>
          <p:nvPr/>
        </p:nvSpPr>
        <p:spPr>
          <a:xfrm>
            <a:off x="1726067" y="4670594"/>
            <a:ext cx="3469219"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happened on the eighth day</a:t>
            </a:r>
            <a:endParaRPr lang="zh-TW" altLang="en-US" b="1" dirty="0">
              <a:solidFill>
                <a:srgbClr val="FF0066"/>
              </a:solidFill>
              <a:latin typeface="Segoe Print" panose="02000600000000000000" pitchFamily="2" charset="0"/>
            </a:endParaRPr>
          </a:p>
        </p:txBody>
      </p:sp>
      <p:sp>
        <p:nvSpPr>
          <p:cNvPr id="27" name="矩形 26">
            <a:extLst>
              <a:ext uri="{FF2B5EF4-FFF2-40B4-BE49-F238E27FC236}">
                <a16:creationId xmlns:a16="http://schemas.microsoft.com/office/drawing/2014/main" id="{05A608F2-F766-4DDF-8134-E146A1A14EB8}"/>
              </a:ext>
            </a:extLst>
          </p:cNvPr>
          <p:cNvSpPr/>
          <p:nvPr/>
        </p:nvSpPr>
        <p:spPr>
          <a:xfrm>
            <a:off x="1741630" y="5411972"/>
            <a:ext cx="5614037"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was Skerry doing when the weather improved</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77772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0"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21</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the correct form of the verbs in brackets.</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8E962550-9370-4576-BAB7-1BBA88B99217}"/>
              </a:ext>
            </a:extLst>
          </p:cNvPr>
          <p:cNvSpPr/>
          <p:nvPr/>
        </p:nvSpPr>
        <p:spPr>
          <a:xfrm>
            <a:off x="673144" y="818379"/>
            <a:ext cx="8120898" cy="5324535"/>
          </a:xfrm>
          <a:prstGeom prst="rect">
            <a:avLst/>
          </a:prstGeom>
        </p:spPr>
        <p:txBody>
          <a:bodyPr wrap="square">
            <a:spAutoFit/>
          </a:bodyPr>
          <a:lstStyle/>
          <a:p>
            <a:pPr marL="354013" indent="-354013"/>
            <a:r>
              <a:rPr lang="en-US" altLang="zh-TW" sz="2000" dirty="0">
                <a:latin typeface="Calibri" panose="020F0502020204030204" pitchFamily="34" charset="0"/>
                <a:cs typeface="Calibri" panose="020F0502020204030204" pitchFamily="34" charset="0"/>
              </a:rPr>
              <a:t>1 	We ______________ a shark when we ______________. </a:t>
            </a:r>
          </a:p>
          <a:p>
            <a:pPr marL="354013" indent="-354013"/>
            <a:r>
              <a:rPr lang="en-US" altLang="zh-TW" sz="2000" dirty="0">
                <a:latin typeface="Calibri" panose="020F0502020204030204" pitchFamily="34" charset="0"/>
                <a:cs typeface="Calibri" panose="020F0502020204030204" pitchFamily="34" charset="0"/>
              </a:rPr>
              <a:t>	(see / surf)</a:t>
            </a:r>
          </a:p>
          <a:p>
            <a:pPr marL="354013" indent="-354013"/>
            <a:r>
              <a:rPr lang="en-US" altLang="zh-TW" sz="2000" dirty="0">
                <a:latin typeface="Calibri" panose="020F0502020204030204" pitchFamily="34" charset="0"/>
                <a:cs typeface="Calibri" panose="020F0502020204030204" pitchFamily="34" charset="0"/>
              </a:rPr>
              <a:t>2	 I ______________ back into the boat when I ______________ my camera into the water. </a:t>
            </a:r>
          </a:p>
          <a:p>
            <a:pPr marL="354013" indent="-354013"/>
            <a:r>
              <a:rPr lang="en-US" altLang="zh-TW" sz="2000" dirty="0">
                <a:latin typeface="Calibri" panose="020F0502020204030204" pitchFamily="34" charset="0"/>
                <a:cs typeface="Calibri" panose="020F0502020204030204" pitchFamily="34" charset="0"/>
              </a:rPr>
              <a:t>	(climb / drop)</a:t>
            </a:r>
          </a:p>
          <a:p>
            <a:pPr marL="354013" indent="-354013"/>
            <a:r>
              <a:rPr lang="en-US" altLang="zh-TW" sz="2000" dirty="0">
                <a:latin typeface="Calibri" panose="020F0502020204030204" pitchFamily="34" charset="0"/>
                <a:cs typeface="Calibri" panose="020F0502020204030204" pitchFamily="34" charset="0"/>
              </a:rPr>
              <a:t>3 	It ______________ a beautiful morning. The sun ______________ over the horizon and the fish ______________.</a:t>
            </a:r>
          </a:p>
          <a:p>
            <a:pPr marL="354013" indent="-354013"/>
            <a:r>
              <a:rPr lang="en-US" altLang="zh-TW" sz="2000" dirty="0">
                <a:latin typeface="Calibri" panose="020F0502020204030204" pitchFamily="34" charset="0"/>
                <a:cs typeface="Calibri" panose="020F0502020204030204" pitchFamily="34" charset="0"/>
              </a:rPr>
              <a:t>	(be / come up / jump)</a:t>
            </a:r>
          </a:p>
          <a:p>
            <a:pPr marL="354013" indent="-354013"/>
            <a:r>
              <a:rPr lang="en-US" altLang="zh-TW" sz="2000" dirty="0">
                <a:latin typeface="Calibri" panose="020F0502020204030204" pitchFamily="34" charset="0"/>
                <a:cs typeface="Calibri" panose="020F0502020204030204" pitchFamily="34" charset="0"/>
              </a:rPr>
              <a:t>4 	It ______________ to rain while we ______________ a really good sequence. </a:t>
            </a:r>
          </a:p>
          <a:p>
            <a:pPr marL="354013" indent="-354013"/>
            <a:r>
              <a:rPr lang="en-US" altLang="zh-TW" sz="2000" dirty="0">
                <a:latin typeface="Calibri" panose="020F0502020204030204" pitchFamily="34" charset="0"/>
                <a:cs typeface="Calibri" panose="020F0502020204030204" pitchFamily="34" charset="0"/>
              </a:rPr>
              <a:t>	(start / film)</a:t>
            </a:r>
          </a:p>
          <a:p>
            <a:pPr marL="354013" indent="-354013"/>
            <a:r>
              <a:rPr lang="en-US" altLang="zh-TW" sz="2000" dirty="0">
                <a:latin typeface="Calibri" panose="020F0502020204030204" pitchFamily="34" charset="0"/>
                <a:cs typeface="Calibri" panose="020F0502020204030204" pitchFamily="34" charset="0"/>
              </a:rPr>
              <a:t>5 	We ______________ in the boat, quickly ______________ our equipment and ______________ home.</a:t>
            </a:r>
          </a:p>
          <a:p>
            <a:pPr marL="354013" indent="-354013"/>
            <a:r>
              <a:rPr lang="en-US" altLang="zh-TW" sz="2000" dirty="0">
                <a:latin typeface="Calibri" panose="020F0502020204030204" pitchFamily="34" charset="0"/>
                <a:cs typeface="Calibri" panose="020F0502020204030204" pitchFamily="34" charset="0"/>
              </a:rPr>
              <a:t>	(get / pack up /go)</a:t>
            </a:r>
          </a:p>
          <a:p>
            <a:pPr marL="354013" indent="-354013"/>
            <a:r>
              <a:rPr lang="en-US" altLang="zh-TW" sz="2000" dirty="0">
                <a:latin typeface="Calibri" panose="020F0502020204030204" pitchFamily="34" charset="0"/>
                <a:cs typeface="Calibri" panose="020F0502020204030204" pitchFamily="34" charset="0"/>
              </a:rPr>
              <a:t>6 	While we ______________ back to land, the wind suddenly __________ a lot stronger.</a:t>
            </a:r>
          </a:p>
          <a:p>
            <a:pPr marL="354013" indent="-354013"/>
            <a:r>
              <a:rPr lang="en-US" altLang="zh-TW" sz="2000" dirty="0">
                <a:latin typeface="Calibri" panose="020F0502020204030204" pitchFamily="34" charset="0"/>
                <a:cs typeface="Calibri" panose="020F0502020204030204" pitchFamily="34" charset="0"/>
              </a:rPr>
              <a:t>	(sail / get)</a:t>
            </a:r>
          </a:p>
        </p:txBody>
      </p:sp>
      <p:sp>
        <p:nvSpPr>
          <p:cNvPr id="17" name="矩形 16">
            <a:extLst>
              <a:ext uri="{FF2B5EF4-FFF2-40B4-BE49-F238E27FC236}">
                <a16:creationId xmlns:a16="http://schemas.microsoft.com/office/drawing/2014/main" id="{B8B54094-26DC-4AE1-BC5B-90E450916380}"/>
              </a:ext>
            </a:extLst>
          </p:cNvPr>
          <p:cNvSpPr/>
          <p:nvPr/>
        </p:nvSpPr>
        <p:spPr>
          <a:xfrm>
            <a:off x="2083080" y="873408"/>
            <a:ext cx="620683" cy="369332"/>
          </a:xfrm>
          <a:prstGeom prst="rect">
            <a:avLst/>
          </a:prstGeom>
        </p:spPr>
        <p:txBody>
          <a:bodyPr wrap="none">
            <a:spAutoFit/>
          </a:bodyPr>
          <a:lstStyle/>
          <a:p>
            <a:r>
              <a:rPr lang="en-US" altLang="zh-TW" b="1" dirty="0">
                <a:solidFill>
                  <a:srgbClr val="FF0066"/>
                </a:solidFill>
                <a:latin typeface="Segoe Print" panose="02000600000000000000" pitchFamily="2" charset="0"/>
              </a:rPr>
              <a:t>saw</a:t>
            </a:r>
            <a:endParaRPr lang="zh-TW" altLang="en-US" b="1" dirty="0">
              <a:solidFill>
                <a:srgbClr val="FF0066"/>
              </a:solidFill>
              <a:latin typeface="Segoe Print" panose="02000600000000000000" pitchFamily="2" charset="0"/>
            </a:endParaRPr>
          </a:p>
        </p:txBody>
      </p:sp>
      <p:sp>
        <p:nvSpPr>
          <p:cNvPr id="7" name="矩形 6">
            <a:extLst>
              <a:ext uri="{FF2B5EF4-FFF2-40B4-BE49-F238E27FC236}">
                <a16:creationId xmlns:a16="http://schemas.microsoft.com/office/drawing/2014/main" id="{F600A7C2-A052-40CC-BAD3-17C44C61ACA9}"/>
              </a:ext>
            </a:extLst>
          </p:cNvPr>
          <p:cNvSpPr/>
          <p:nvPr/>
        </p:nvSpPr>
        <p:spPr>
          <a:xfrm>
            <a:off x="5207962" y="874079"/>
            <a:ext cx="1628972" cy="369332"/>
          </a:xfrm>
          <a:prstGeom prst="rect">
            <a:avLst/>
          </a:prstGeom>
        </p:spPr>
        <p:txBody>
          <a:bodyPr wrap="none">
            <a:spAutoFit/>
          </a:bodyPr>
          <a:lstStyle/>
          <a:p>
            <a:r>
              <a:rPr lang="en-US" altLang="zh-TW" b="1" dirty="0">
                <a:solidFill>
                  <a:srgbClr val="FF0066"/>
                </a:solidFill>
                <a:latin typeface="Segoe Print" panose="02000600000000000000" pitchFamily="2" charset="0"/>
              </a:rPr>
              <a:t>were surfing</a:t>
            </a:r>
            <a:endParaRPr lang="zh-TW" altLang="en-US" b="1" dirty="0">
              <a:solidFill>
                <a:srgbClr val="FF0066"/>
              </a:solidFill>
              <a:latin typeface="Segoe Print" panose="02000600000000000000" pitchFamily="2" charset="0"/>
            </a:endParaRPr>
          </a:p>
        </p:txBody>
      </p:sp>
      <p:sp>
        <p:nvSpPr>
          <p:cNvPr id="8" name="矩形 7">
            <a:extLst>
              <a:ext uri="{FF2B5EF4-FFF2-40B4-BE49-F238E27FC236}">
                <a16:creationId xmlns:a16="http://schemas.microsoft.com/office/drawing/2014/main" id="{59FC0793-1182-4DC6-ACDB-66B6A317F82D}"/>
              </a:ext>
            </a:extLst>
          </p:cNvPr>
          <p:cNvSpPr/>
          <p:nvPr/>
        </p:nvSpPr>
        <p:spPr>
          <a:xfrm>
            <a:off x="1340437" y="1477926"/>
            <a:ext cx="1677062"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was climbing</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id="{764C71F2-7ADB-4C9F-B0D6-B420DF35C416}"/>
              </a:ext>
            </a:extLst>
          </p:cNvPr>
          <p:cNvSpPr/>
          <p:nvPr/>
        </p:nvSpPr>
        <p:spPr>
          <a:xfrm>
            <a:off x="6120268" y="1479079"/>
            <a:ext cx="1154483" cy="369332"/>
          </a:xfrm>
          <a:prstGeom prst="rect">
            <a:avLst/>
          </a:prstGeom>
        </p:spPr>
        <p:txBody>
          <a:bodyPr wrap="none">
            <a:spAutoFit/>
          </a:bodyPr>
          <a:lstStyle/>
          <a:p>
            <a:r>
              <a:rPr lang="en-US" altLang="zh-TW" b="1" dirty="0">
                <a:solidFill>
                  <a:srgbClr val="FF0066"/>
                </a:solidFill>
                <a:latin typeface="Segoe Print" panose="02000600000000000000" pitchFamily="2" charset="0"/>
              </a:rPr>
              <a:t>dropped</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E33ACC51-BB96-4581-B0CC-9E2DAB7457BA}"/>
              </a:ext>
            </a:extLst>
          </p:cNvPr>
          <p:cNvSpPr/>
          <p:nvPr/>
        </p:nvSpPr>
        <p:spPr>
          <a:xfrm>
            <a:off x="1975803" y="2393094"/>
            <a:ext cx="620683"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was</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E33ACC51-BB96-4581-B0CC-9E2DAB7457BA}"/>
              </a:ext>
            </a:extLst>
          </p:cNvPr>
          <p:cNvSpPr/>
          <p:nvPr/>
        </p:nvSpPr>
        <p:spPr>
          <a:xfrm>
            <a:off x="6113659" y="2392710"/>
            <a:ext cx="1923925"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was coming up</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E33ACC51-BB96-4581-B0CC-9E2DAB7457BA}"/>
              </a:ext>
            </a:extLst>
          </p:cNvPr>
          <p:cNvSpPr/>
          <p:nvPr/>
        </p:nvSpPr>
        <p:spPr>
          <a:xfrm>
            <a:off x="3617699" y="2703577"/>
            <a:ext cx="1782860" cy="369332"/>
          </a:xfrm>
          <a:prstGeom prst="rect">
            <a:avLst/>
          </a:prstGeom>
        </p:spPr>
        <p:txBody>
          <a:bodyPr wrap="none">
            <a:spAutoFit/>
          </a:bodyPr>
          <a:lstStyle/>
          <a:p>
            <a:r>
              <a:rPr lang="en-US" altLang="zh-TW" b="1" dirty="0">
                <a:solidFill>
                  <a:srgbClr val="FF0066"/>
                </a:solidFill>
                <a:latin typeface="Segoe Print" panose="02000600000000000000" pitchFamily="2" charset="0"/>
              </a:rPr>
              <a:t>were jumping</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E33ACC51-BB96-4581-B0CC-9E2DAB7457BA}"/>
              </a:ext>
            </a:extLst>
          </p:cNvPr>
          <p:cNvSpPr/>
          <p:nvPr/>
        </p:nvSpPr>
        <p:spPr>
          <a:xfrm>
            <a:off x="1707783" y="3308653"/>
            <a:ext cx="1021433" cy="369332"/>
          </a:xfrm>
          <a:prstGeom prst="rect">
            <a:avLst/>
          </a:prstGeom>
        </p:spPr>
        <p:txBody>
          <a:bodyPr wrap="none">
            <a:spAutoFit/>
          </a:bodyPr>
          <a:lstStyle/>
          <a:p>
            <a:r>
              <a:rPr lang="en-US" altLang="zh-TW" b="1" dirty="0">
                <a:solidFill>
                  <a:srgbClr val="FF0066"/>
                </a:solidFill>
                <a:latin typeface="Segoe Print" panose="02000600000000000000" pitchFamily="2" charset="0"/>
              </a:rPr>
              <a:t>started</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E33ACC51-BB96-4581-B0CC-9E2DAB7457BA}"/>
              </a:ext>
            </a:extLst>
          </p:cNvPr>
          <p:cNvSpPr/>
          <p:nvPr/>
        </p:nvSpPr>
        <p:spPr>
          <a:xfrm>
            <a:off x="4938143" y="3313178"/>
            <a:ext cx="1635384" cy="369332"/>
          </a:xfrm>
          <a:prstGeom prst="rect">
            <a:avLst/>
          </a:prstGeom>
        </p:spPr>
        <p:txBody>
          <a:bodyPr wrap="none">
            <a:spAutoFit/>
          </a:bodyPr>
          <a:lstStyle/>
          <a:p>
            <a:r>
              <a:rPr lang="en-US" altLang="zh-TW" b="1" dirty="0">
                <a:solidFill>
                  <a:srgbClr val="FF0066"/>
                </a:solidFill>
                <a:latin typeface="Segoe Print" panose="02000600000000000000" pitchFamily="2" charset="0"/>
              </a:rPr>
              <a:t>were filming</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E33ACC51-BB96-4581-B0CC-9E2DAB7457BA}"/>
              </a:ext>
            </a:extLst>
          </p:cNvPr>
          <p:cNvSpPr/>
          <p:nvPr/>
        </p:nvSpPr>
        <p:spPr>
          <a:xfrm>
            <a:off x="2081061" y="4210493"/>
            <a:ext cx="553357" cy="369332"/>
          </a:xfrm>
          <a:prstGeom prst="rect">
            <a:avLst/>
          </a:prstGeom>
        </p:spPr>
        <p:txBody>
          <a:bodyPr wrap="none">
            <a:spAutoFit/>
          </a:bodyPr>
          <a:lstStyle/>
          <a:p>
            <a:r>
              <a:rPr lang="en-US" altLang="zh-TW" b="1" dirty="0">
                <a:solidFill>
                  <a:srgbClr val="FF0066"/>
                </a:solidFill>
                <a:latin typeface="Segoe Print" panose="02000600000000000000" pitchFamily="2" charset="0"/>
              </a:rPr>
              <a:t>got</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E33ACC51-BB96-4581-B0CC-9E2DAB7457BA}"/>
              </a:ext>
            </a:extLst>
          </p:cNvPr>
          <p:cNvSpPr/>
          <p:nvPr/>
        </p:nvSpPr>
        <p:spPr>
          <a:xfrm>
            <a:off x="5639893" y="4210493"/>
            <a:ext cx="1377300"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packed up</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E33ACC51-BB96-4581-B0CC-9E2DAB7457BA}"/>
              </a:ext>
            </a:extLst>
          </p:cNvPr>
          <p:cNvSpPr/>
          <p:nvPr/>
        </p:nvSpPr>
        <p:spPr>
          <a:xfrm>
            <a:off x="3268831" y="4530623"/>
            <a:ext cx="768159" cy="369332"/>
          </a:xfrm>
          <a:prstGeom prst="rect">
            <a:avLst/>
          </a:prstGeom>
        </p:spPr>
        <p:txBody>
          <a:bodyPr wrap="none">
            <a:spAutoFit/>
          </a:bodyPr>
          <a:lstStyle/>
          <a:p>
            <a:r>
              <a:rPr lang="en-US" altLang="zh-TW" b="1" dirty="0">
                <a:solidFill>
                  <a:srgbClr val="FF0066"/>
                </a:solidFill>
                <a:latin typeface="Segoe Print" panose="02000600000000000000" pitchFamily="2" charset="0"/>
              </a:rPr>
              <a:t>went</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E33ACC51-BB96-4581-B0CC-9E2DAB7457BA}"/>
              </a:ext>
            </a:extLst>
          </p:cNvPr>
          <p:cNvSpPr/>
          <p:nvPr/>
        </p:nvSpPr>
        <p:spPr>
          <a:xfrm>
            <a:off x="2208188" y="5128034"/>
            <a:ext cx="1552028" cy="369332"/>
          </a:xfrm>
          <a:prstGeom prst="rect">
            <a:avLst/>
          </a:prstGeom>
        </p:spPr>
        <p:txBody>
          <a:bodyPr wrap="none">
            <a:spAutoFit/>
          </a:bodyPr>
          <a:lstStyle/>
          <a:p>
            <a:r>
              <a:rPr lang="en-US" altLang="zh-TW" b="1" dirty="0">
                <a:solidFill>
                  <a:srgbClr val="FF0066"/>
                </a:solidFill>
                <a:latin typeface="Segoe Print" panose="02000600000000000000" pitchFamily="2" charset="0"/>
              </a:rPr>
              <a:t>were sailing</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E33ACC51-BB96-4581-B0CC-9E2DAB7457BA}"/>
              </a:ext>
            </a:extLst>
          </p:cNvPr>
          <p:cNvSpPr/>
          <p:nvPr/>
        </p:nvSpPr>
        <p:spPr>
          <a:xfrm>
            <a:off x="7665984" y="5134708"/>
            <a:ext cx="553357" cy="369332"/>
          </a:xfrm>
          <a:prstGeom prst="rect">
            <a:avLst/>
          </a:prstGeom>
        </p:spPr>
        <p:txBody>
          <a:bodyPr wrap="none">
            <a:spAutoFit/>
          </a:bodyPr>
          <a:lstStyle/>
          <a:p>
            <a:r>
              <a:rPr lang="en-US" altLang="zh-TW" b="1" dirty="0">
                <a:solidFill>
                  <a:srgbClr val="FF0066"/>
                </a:solidFill>
                <a:latin typeface="Segoe Print" panose="02000600000000000000" pitchFamily="2" charset="0"/>
              </a:rPr>
              <a:t>got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78426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p:bldP spid="8" grpId="0"/>
      <p:bldP spid="9" grpId="0"/>
      <p:bldP spid="10" grpId="0"/>
      <p:bldP spid="13" grpId="0"/>
      <p:bldP spid="14" grpId="0"/>
      <p:bldP spid="15" grpId="0"/>
      <p:bldP spid="16" grpId="0"/>
      <p:bldP spid="18" grpId="0"/>
      <p:bldP spid="19"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21</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DDF4148-9731-4ADF-956C-895FEBB48DB0}"/>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Pronunciation </a:t>
            </a:r>
            <a:r>
              <a:rPr lang="en-US" altLang="zh-TW" sz="2000" b="1" dirty="0"/>
              <a:t>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d</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 and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t</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 after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-ed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endings</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D6CD2777-A576-45DA-A475-1E4BFA2344C9}"/>
              </a:ext>
            </a:extLst>
          </p:cNvPr>
          <p:cNvSpPr/>
          <p:nvPr/>
        </p:nvSpPr>
        <p:spPr>
          <a:xfrm>
            <a:off x="656785" y="1618136"/>
            <a:ext cx="8116708" cy="2323713"/>
          </a:xfrm>
          <a:prstGeom prst="rect">
            <a:avLst/>
          </a:prstGeom>
        </p:spPr>
        <p:txBody>
          <a:bodyPr wrap="square">
            <a:spAutoFit/>
          </a:bodyPr>
          <a:lstStyle/>
          <a:p>
            <a:pPr marL="354013" indent="-354013">
              <a:spcBef>
                <a:spcPts val="600"/>
              </a:spcBef>
            </a:pPr>
            <a:r>
              <a:rPr lang="en-US" altLang="zh-TW" sz="2000" dirty="0">
                <a:latin typeface="Calibri" panose="020F0502020204030204" pitchFamily="34" charset="0"/>
                <a:cs typeface="Calibri" panose="020F0502020204030204" pitchFamily="34" charset="0"/>
              </a:rPr>
              <a:t>1	I climbed down the side of the boat.</a:t>
            </a:r>
          </a:p>
          <a:p>
            <a:pPr marL="354013" indent="-354013">
              <a:spcBef>
                <a:spcPts val="600"/>
              </a:spcBef>
            </a:pPr>
            <a:r>
              <a:rPr lang="en-US" altLang="zh-TW" sz="2000" dirty="0">
                <a:latin typeface="Calibri" panose="020F0502020204030204" pitchFamily="34" charset="0"/>
                <a:cs typeface="Calibri" panose="020F0502020204030204" pitchFamily="34" charset="0"/>
              </a:rPr>
              <a:t>2 	We decided to go for a swim.</a:t>
            </a:r>
          </a:p>
          <a:p>
            <a:pPr marL="354013" indent="-354013">
              <a:spcBef>
                <a:spcPts val="600"/>
              </a:spcBef>
            </a:pPr>
            <a:r>
              <a:rPr lang="en-US" altLang="zh-TW" sz="2000" dirty="0">
                <a:latin typeface="Calibri" panose="020F0502020204030204" pitchFamily="34" charset="0"/>
                <a:cs typeface="Calibri" panose="020F0502020204030204" pitchFamily="34" charset="0"/>
              </a:rPr>
              <a:t>3 	The shark looked dangerous, so I swam away.</a:t>
            </a:r>
          </a:p>
          <a:p>
            <a:pPr marL="354013" indent="-354013">
              <a:spcBef>
                <a:spcPts val="600"/>
              </a:spcBef>
            </a:pPr>
            <a:r>
              <a:rPr lang="en-US" altLang="zh-TW" sz="2000" dirty="0">
                <a:latin typeface="Calibri" panose="020F0502020204030204" pitchFamily="34" charset="0"/>
                <a:cs typeface="Calibri" panose="020F0502020204030204" pitchFamily="34" charset="0"/>
              </a:rPr>
              <a:t>4 	I dropped Tom’s camera into the water.</a:t>
            </a:r>
          </a:p>
          <a:p>
            <a:pPr marL="354013" indent="-354013">
              <a:spcBef>
                <a:spcPts val="600"/>
              </a:spcBef>
            </a:pPr>
            <a:r>
              <a:rPr lang="en-US" altLang="zh-TW" sz="2000" dirty="0">
                <a:latin typeface="Calibri" panose="020F0502020204030204" pitchFamily="34" charset="0"/>
                <a:cs typeface="Calibri" panose="020F0502020204030204" pitchFamily="34" charset="0"/>
              </a:rPr>
              <a:t>5 	I learned to swim when I was five.</a:t>
            </a:r>
          </a:p>
          <a:p>
            <a:pPr marL="354013" indent="-354013">
              <a:spcBef>
                <a:spcPts val="600"/>
              </a:spcBef>
            </a:pPr>
            <a:r>
              <a:rPr lang="en-US" altLang="zh-TW" sz="2000" dirty="0">
                <a:latin typeface="Calibri" panose="020F0502020204030204" pitchFamily="34" charset="0"/>
                <a:cs typeface="Calibri" panose="020F0502020204030204" pitchFamily="34" charset="0"/>
              </a:rPr>
              <a:t>6 	The sun came out and the sea turned deep blue.</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9863760B-4921-40B0-B1CF-C39DE2A1C66C}"/>
              </a:ext>
            </a:extLst>
          </p:cNvPr>
          <p:cNvSpPr/>
          <p:nvPr/>
        </p:nvSpPr>
        <p:spPr>
          <a:xfrm>
            <a:off x="324573" y="922494"/>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Underline the verbs with </a:t>
            </a:r>
            <a:r>
              <a:rPr lang="en-US" altLang="zh-TW" sz="2000" i="1" dirty="0">
                <a:latin typeface="Calibri" panose="020F0502020204030204" pitchFamily="34" charset="0"/>
                <a:cs typeface="Calibri" panose="020F0502020204030204" pitchFamily="34" charset="0"/>
              </a:rPr>
              <a:t>-</a:t>
            </a:r>
            <a:r>
              <a:rPr lang="en-US" altLang="zh-TW" sz="2000" i="1" dirty="0" err="1">
                <a:latin typeface="Calibri" panose="020F0502020204030204" pitchFamily="34" charset="0"/>
                <a:cs typeface="Calibri" panose="020F0502020204030204" pitchFamily="34" charset="0"/>
              </a:rPr>
              <a:t>ed</a:t>
            </a:r>
            <a:r>
              <a:rPr lang="en-US" altLang="zh-TW" sz="2000" i="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endings and the word that follows.</a:t>
            </a:r>
            <a:endParaRPr lang="zh-TW" altLang="en-US" sz="2000" dirty="0">
              <a:latin typeface="Calibri" panose="020F0502020204030204" pitchFamily="34" charset="0"/>
              <a:cs typeface="Calibri" panose="020F0502020204030204" pitchFamily="34" charset="0"/>
            </a:endParaRPr>
          </a:p>
        </p:txBody>
      </p:sp>
      <p:cxnSp>
        <p:nvCxnSpPr>
          <p:cNvPr id="18" name="直線接點 17"/>
          <p:cNvCxnSpPr/>
          <p:nvPr/>
        </p:nvCxnSpPr>
        <p:spPr>
          <a:xfrm>
            <a:off x="1234384" y="1941073"/>
            <a:ext cx="1428108"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1519831" y="2318988"/>
            <a:ext cx="1080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2160544" y="2701361"/>
            <a:ext cx="183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1213092" y="3070488"/>
            <a:ext cx="1548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1238099" y="3461648"/>
            <a:ext cx="1044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4264518" y="3817530"/>
            <a:ext cx="1260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B122EFE6-04A0-444B-8685-F501D11979C1}"/>
              </a:ext>
            </a:extLst>
          </p:cNvPr>
          <p:cNvSpPr/>
          <p:nvPr/>
        </p:nvSpPr>
        <p:spPr>
          <a:xfrm>
            <a:off x="292922" y="4304365"/>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and repeat the sentences.</a:t>
            </a:r>
            <a:endParaRPr lang="zh-TW" altLang="en-US" sz="2000" dirty="0">
              <a:latin typeface="Calibri" panose="020F0502020204030204" pitchFamily="34" charset="0"/>
              <a:cs typeface="Calibri" panose="020F0502020204030204" pitchFamily="34" charset="0"/>
            </a:endParaRPr>
          </a:p>
        </p:txBody>
      </p:sp>
      <p:sp>
        <p:nvSpPr>
          <p:cNvPr id="39" name="矩形 38">
            <a:extLst>
              <a:ext uri="{FF2B5EF4-FFF2-40B4-BE49-F238E27FC236}">
                <a16:creationId xmlns:a16="http://schemas.microsoft.com/office/drawing/2014/main" id="{2C79917A-6341-4E01-8B7A-5F703D68A179}"/>
              </a:ext>
            </a:extLst>
          </p:cNvPr>
          <p:cNvSpPr/>
          <p:nvPr/>
        </p:nvSpPr>
        <p:spPr>
          <a:xfrm>
            <a:off x="4741168" y="434009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17</a:t>
            </a:r>
            <a:endParaRPr lang="zh-TW" altLang="en-US" dirty="0">
              <a:solidFill>
                <a:schemeClr val="bg1">
                  <a:lumMod val="50000"/>
                </a:schemeClr>
              </a:solidFill>
              <a:latin typeface="Calibri" panose="020F0502020204030204" pitchFamily="34" charset="0"/>
            </a:endParaRPr>
          </a:p>
        </p:txBody>
      </p:sp>
      <p:pic>
        <p:nvPicPr>
          <p:cNvPr id="2" name="life_2e_intermediate_wb_track_1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09691" y="4230973"/>
            <a:ext cx="609600" cy="609600"/>
          </a:xfrm>
          <a:prstGeom prst="rect">
            <a:avLst/>
          </a:prstGeom>
        </p:spPr>
      </p:pic>
    </p:spTree>
    <p:extLst>
      <p:ext uri="{BB962C8B-B14F-4D97-AF65-F5344CB8AC3E}">
        <p14:creationId xmlns:p14="http://schemas.microsoft.com/office/powerpoint/2010/main" val="186960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2"/>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57443" fill="hold"/>
                                        <p:tgtEl>
                                          <p:spTgt spid="2"/>
                                        </p:tgtEl>
                                      </p:cBhvr>
                                    </p:cmd>
                                  </p:childTnLst>
                                </p:cTn>
                              </p:par>
                            </p:childTnLst>
                          </p:cTn>
                        </p:par>
                      </p:childTnLst>
                    </p:cTn>
                  </p:par>
                </p:childTnLst>
              </p:cTn>
              <p:nextCondLst>
                <p:cond evt="onClick" delay="0">
                  <p:tgtEl>
                    <p:spTgt spid="2"/>
                  </p:tgtEl>
                </p:cond>
              </p:nextCondLst>
            </p:seq>
            <p:audio>
              <p:cMediaNode vol="80000">
                <p:cTn id="38"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541545-0D61-4CC4-B377-16929A772305}"/>
</file>

<file path=customXml/itemProps2.xml><?xml version="1.0" encoding="utf-8"?>
<ds:datastoreItem xmlns:ds="http://schemas.openxmlformats.org/officeDocument/2006/customXml" ds:itemID="{7A4F887B-74BB-4CAC-A6A1-A3851D53AC35}"/>
</file>

<file path=customXml/itemProps3.xml><?xml version="1.0" encoding="utf-8"?>
<ds:datastoreItem xmlns:ds="http://schemas.openxmlformats.org/officeDocument/2006/customXml" ds:itemID="{5BABDC82-3495-441B-B4EC-DDF2AA3E5C10}"/>
</file>

<file path=docProps/app.xml><?xml version="1.0" encoding="utf-8"?>
<Properties xmlns="http://schemas.openxmlformats.org/officeDocument/2006/extended-properties" xmlns:vt="http://schemas.openxmlformats.org/officeDocument/2006/docPropsVTypes">
  <Template>Office Theme</Template>
  <TotalTime>6617</TotalTime>
  <Words>2160</Words>
  <Application>Microsoft Office PowerPoint</Application>
  <PresentationFormat>如螢幕大小 (4:3)</PresentationFormat>
  <Paragraphs>568</Paragraphs>
  <Slides>41</Slides>
  <Notes>0</Notes>
  <HiddenSlides>0</HiddenSlides>
  <MMClips>14</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41</vt:i4>
      </vt:variant>
    </vt:vector>
  </HeadingPairs>
  <TitlesOfParts>
    <vt:vector size="46" baseType="lpstr">
      <vt:lpstr>Arial</vt:lpstr>
      <vt:lpstr>Calibri</vt:lpstr>
      <vt:lpstr>Calibri Light</vt:lpstr>
      <vt:lpstr>Segoe Print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ChienCasper 君の隣はいごこちがよかったです｡</dc:creator>
  <cp:lastModifiedBy>Liang, Karen</cp:lastModifiedBy>
  <cp:revision>541</cp:revision>
  <dcterms:created xsi:type="dcterms:W3CDTF">2018-03-18T09:09:32Z</dcterms:created>
  <dcterms:modified xsi:type="dcterms:W3CDTF">2019-04-03T16:53:44Z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